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sldIdLst>
    <p:sldId id="256" r:id="rId2"/>
    <p:sldId id="267" r:id="rId3"/>
    <p:sldId id="268" r:id="rId4"/>
    <p:sldId id="262" r:id="rId5"/>
    <p:sldId id="264" r:id="rId6"/>
    <p:sldId id="257" r:id="rId7"/>
    <p:sldId id="303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265" r:id="rId16"/>
    <p:sldId id="269" r:id="rId17"/>
    <p:sldId id="270" r:id="rId18"/>
    <p:sldId id="271" r:id="rId19"/>
    <p:sldId id="273" r:id="rId20"/>
    <p:sldId id="275" r:id="rId21"/>
    <p:sldId id="277" r:id="rId22"/>
    <p:sldId id="278" r:id="rId23"/>
    <p:sldId id="280" r:id="rId24"/>
    <p:sldId id="283" r:id="rId25"/>
    <p:sldId id="284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301" r:id="rId42"/>
    <p:sldId id="299" r:id="rId43"/>
    <p:sldId id="298" r:id="rId44"/>
    <p:sldId id="300" r:id="rId45"/>
    <p:sldId id="302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Angel Galaviz Alejos" initials="LAGA" lastIdx="2" clrIdx="0">
    <p:extLst>
      <p:ext uri="{19B8F6BF-5375-455C-9EA6-DF929625EA0E}">
        <p15:presenceInfo xmlns:p15="http://schemas.microsoft.com/office/powerpoint/2012/main" userId="3f52bea3fba1bbd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817"/>
    <a:srgbClr val="9B2D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338" autoAdjust="0"/>
    <p:restoredTop sz="94660"/>
  </p:normalViewPr>
  <p:slideViewPr>
    <p:cSldViewPr snapToGrid="0">
      <p:cViewPr varScale="1">
        <p:scale>
          <a:sx n="86" d="100"/>
          <a:sy n="86" d="100"/>
        </p:scale>
        <p:origin x="7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406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1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48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366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68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676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624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78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09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75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190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2BB9077C-977C-48E2-BC58-C251694ABB27}" type="datetimeFigureOut">
              <a:rPr lang="en-US" smtClean="0"/>
              <a:t>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D6F6CB-99EA-49B9-837A-111DC7DF99A4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644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hyperlink" Target="https://stats.stackexchange.com/questions/326253/what-is-the-intuition-behind-the-formula-for-conditional-probability/326292" TargetMode="External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1.png"/><Relationship Id="rId7" Type="http://schemas.openxmlformats.org/officeDocument/2006/relationships/hyperlink" Target="https://towardsdatascience.com/understanding-the-68-95-99-7-rule-for-a-normal-distribution-b7b7cbf760c2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titanic" TargetMode="External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00.png"/><Relationship Id="rId7" Type="http://schemas.openxmlformats.org/officeDocument/2006/relationships/image" Target="../media/image340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0.png"/><Relationship Id="rId5" Type="http://schemas.openxmlformats.org/officeDocument/2006/relationships/image" Target="../media/image320.png"/><Relationship Id="rId4" Type="http://schemas.openxmlformats.org/officeDocument/2006/relationships/image" Target="../media/image3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0.png"/><Relationship Id="rId4" Type="http://schemas.openxmlformats.org/officeDocument/2006/relationships/image" Target="../media/image3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10" Type="http://schemas.openxmlformats.org/officeDocument/2006/relationships/image" Target="../media/image460.png"/><Relationship Id="rId4" Type="http://schemas.openxmlformats.org/officeDocument/2006/relationships/image" Target="../media/image400.png"/><Relationship Id="rId9" Type="http://schemas.openxmlformats.org/officeDocument/2006/relationships/image" Target="../media/image4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10.png"/><Relationship Id="rId7" Type="http://schemas.openxmlformats.org/officeDocument/2006/relationships/image" Target="../media/image550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0.png"/><Relationship Id="rId5" Type="http://schemas.openxmlformats.org/officeDocument/2006/relationships/image" Target="../media/image530.png"/><Relationship Id="rId4" Type="http://schemas.openxmlformats.org/officeDocument/2006/relationships/image" Target="../media/image520.png"/><Relationship Id="rId9" Type="http://schemas.openxmlformats.org/officeDocument/2006/relationships/image" Target="../media/image5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kaggle.com/c/titanic" TargetMode="Externa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image" Target="../media/image590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Confusion_matrix" TargetMode="Externa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0.png"/><Relationship Id="rId13" Type="http://schemas.openxmlformats.org/officeDocument/2006/relationships/image" Target="../media/image74.png"/><Relationship Id="rId3" Type="http://schemas.openxmlformats.org/officeDocument/2006/relationships/image" Target="../media/image640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0.png"/><Relationship Id="rId11" Type="http://schemas.openxmlformats.org/officeDocument/2006/relationships/image" Target="../media/image720.png"/><Relationship Id="rId5" Type="http://schemas.openxmlformats.org/officeDocument/2006/relationships/image" Target="../media/image660.png"/><Relationship Id="rId10" Type="http://schemas.openxmlformats.org/officeDocument/2006/relationships/image" Target="../media/image710.png"/><Relationship Id="rId4" Type="http://schemas.openxmlformats.org/officeDocument/2006/relationships/image" Target="../media/image650.png"/><Relationship Id="rId9" Type="http://schemas.openxmlformats.org/officeDocument/2006/relationships/image" Target="../media/image70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en.wikipedia.org/wiki/Naive_Bayes_classifier" TargetMode="Externa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5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8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hyperlink" Target="https://www.analyticsvidhya.com/blog/2017/09/naive-bayes-explained/" TargetMode="Externa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ogistic_function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30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99.png"/><Relationship Id="rId10" Type="http://schemas.openxmlformats.org/officeDocument/2006/relationships/image" Target="../media/image113.png"/><Relationship Id="rId4" Type="http://schemas.openxmlformats.org/officeDocument/2006/relationships/image" Target="../media/image950.png"/><Relationship Id="rId9" Type="http://schemas.openxmlformats.org/officeDocument/2006/relationships/image" Target="../media/image11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96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hyperlink" Target="https://www.udemy.com/course/data-science-logistic-regression-in-python/" TargetMode="Externa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mthegenesis.com/pros-and-cons-of-k-nearest-neighbors/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4.jpe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math.stackexchange.com/questions/2021474/which-of-these-event-can-be-represented-in-either-a-venn-diagram-and-tree-diagra" TargetMode="External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1402B-8F44-40CA-86E9-849B2B110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>
            <a:normAutofit/>
          </a:bodyPr>
          <a:lstStyle/>
          <a:p>
            <a:r>
              <a:rPr lang="en-US" dirty="0"/>
              <a:t>Introduction to Supervised Machine Learning: 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53C958-9F79-4888-9E22-CFBC4FE1C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>
            <a:normAutofit/>
          </a:bodyPr>
          <a:lstStyle/>
          <a:p>
            <a:pPr algn="r"/>
            <a:r>
              <a:rPr lang="en-US" b="1" dirty="0">
                <a:solidFill>
                  <a:srgbClr val="FFFFFF"/>
                </a:solidFill>
              </a:rPr>
              <a:t>MS. Luis Angel Galaviz Alejos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415B0A8-3FC5-4BE5-B2D5-32E14E43BCE1}"/>
              </a:ext>
            </a:extLst>
          </p:cNvPr>
          <p:cNvSpPr txBox="1">
            <a:spLocks/>
          </p:cNvSpPr>
          <p:nvPr/>
        </p:nvSpPr>
        <p:spPr>
          <a:xfrm>
            <a:off x="4811486" y="4548397"/>
            <a:ext cx="6283234" cy="6021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dirty="0"/>
              <a:t>MC. Luis Angel Galaviz Alejos</a:t>
            </a:r>
          </a:p>
        </p:txBody>
      </p:sp>
    </p:spTree>
    <p:extLst>
      <p:ext uri="{BB962C8B-B14F-4D97-AF65-F5344CB8AC3E}">
        <p14:creationId xmlns:p14="http://schemas.microsoft.com/office/powerpoint/2010/main" val="2291844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33D72AF-AA45-4F7D-8252-737E8C76DD0B}"/>
              </a:ext>
            </a:extLst>
          </p:cNvPr>
          <p:cNvSpPr txBox="1"/>
          <p:nvPr/>
        </p:nvSpPr>
        <p:spPr>
          <a:xfrm>
            <a:off x="350982" y="212436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Refresher: Independent Event Problems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D845425-0B4B-4F3E-A302-36EF758F834C}"/>
              </a:ext>
            </a:extLst>
          </p:cNvPr>
          <p:cNvSpPr txBox="1"/>
          <p:nvPr/>
        </p:nvSpPr>
        <p:spPr>
          <a:xfrm>
            <a:off x="304935" y="840996"/>
            <a:ext cx="1131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toss two times. What’s the probability of getting Heads on both throws?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16E3929-64C9-42EB-8681-C1194AB3C26C}"/>
              </a:ext>
            </a:extLst>
          </p:cNvPr>
          <p:cNvSpPr txBox="1"/>
          <p:nvPr/>
        </p:nvSpPr>
        <p:spPr>
          <a:xfrm>
            <a:off x="359860" y="3338004"/>
            <a:ext cx="11314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toss a coin and a dice. What’s the probability of observing a Heads on the coin and a three or a five on the dice?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0C51BCE-61D4-48F8-91AE-5CB74A8D7784}"/>
                  </a:ext>
                </a:extLst>
              </p:cNvPr>
              <p:cNvSpPr txBox="1"/>
              <p:nvPr/>
            </p:nvSpPr>
            <p:spPr>
              <a:xfrm>
                <a:off x="359860" y="3897297"/>
                <a:ext cx="11579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20C51BCE-61D4-48F8-91AE-5CB74A8D77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" y="3897297"/>
                <a:ext cx="1157946" cy="276999"/>
              </a:xfrm>
              <a:prstGeom prst="rect">
                <a:avLst/>
              </a:prstGeom>
              <a:blipFill>
                <a:blip r:embed="rId2"/>
                <a:stretch>
                  <a:fillRect l="-4211" r="-4737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CB86E40-1A6D-48F2-9745-B017A577F10D}"/>
                  </a:ext>
                </a:extLst>
              </p:cNvPr>
              <p:cNvSpPr txBox="1"/>
              <p:nvPr/>
            </p:nvSpPr>
            <p:spPr>
              <a:xfrm>
                <a:off x="359860" y="4364257"/>
                <a:ext cx="19150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𝑇h𝑟𝑒𝑒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9CB86E40-1A6D-48F2-9745-B017A577F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" y="4364257"/>
                <a:ext cx="1915076" cy="276999"/>
              </a:xfrm>
              <a:prstGeom prst="rect">
                <a:avLst/>
              </a:prstGeom>
              <a:blipFill>
                <a:blip r:embed="rId3"/>
                <a:stretch>
                  <a:fillRect l="-2229" r="-254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9C0609-5427-4137-A1A4-1F0F08208E91}"/>
                  </a:ext>
                </a:extLst>
              </p:cNvPr>
              <p:cNvSpPr txBox="1"/>
              <p:nvPr/>
            </p:nvSpPr>
            <p:spPr>
              <a:xfrm>
                <a:off x="350982" y="4824117"/>
                <a:ext cx="17554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𝐹𝑖𝑣𝑒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𝑑𝑖𝑐𝑒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259C0609-5427-4137-A1A4-1F0F08208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82" y="4824117"/>
                <a:ext cx="1755481" cy="276999"/>
              </a:xfrm>
              <a:prstGeom prst="rect">
                <a:avLst/>
              </a:prstGeom>
              <a:blipFill>
                <a:blip r:embed="rId4"/>
                <a:stretch>
                  <a:fillRect l="-2778" r="-277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18E7240-442B-458F-9C98-660F0D774030}"/>
                  </a:ext>
                </a:extLst>
              </p:cNvPr>
              <p:cNvSpPr txBox="1"/>
              <p:nvPr/>
            </p:nvSpPr>
            <p:spPr>
              <a:xfrm>
                <a:off x="4063814" y="1783142"/>
                <a:ext cx="3140090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018E7240-442B-458F-9C98-660F0D774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3814" y="1783142"/>
                <a:ext cx="3140090" cy="5186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056C4CA-76C3-4D40-B4F7-18862DD12F05}"/>
                  </a:ext>
                </a:extLst>
              </p:cNvPr>
              <p:cNvSpPr txBox="1"/>
              <p:nvPr/>
            </p:nvSpPr>
            <p:spPr>
              <a:xfrm>
                <a:off x="3226458" y="3897297"/>
                <a:ext cx="97052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F056C4CA-76C3-4D40-B4F7-18862DD12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6458" y="3897297"/>
                <a:ext cx="970522" cy="51860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E8DA77F-1BAB-465B-8F4D-8EA70D61D44B}"/>
                  </a:ext>
                </a:extLst>
              </p:cNvPr>
              <p:cNvSpPr txBox="1"/>
              <p:nvPr/>
            </p:nvSpPr>
            <p:spPr>
              <a:xfrm>
                <a:off x="6787883" y="4174296"/>
                <a:ext cx="407701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=0.1666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DE8DA77F-1BAB-465B-8F4D-8EA70D61D4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883" y="4174296"/>
                <a:ext cx="4077014" cy="5203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F7E11D6-4786-4B13-AA0D-82F6B1A16EEA}"/>
                  </a:ext>
                </a:extLst>
              </p:cNvPr>
              <p:cNvSpPr txBox="1"/>
              <p:nvPr/>
            </p:nvSpPr>
            <p:spPr>
              <a:xfrm>
                <a:off x="359860" y="1685269"/>
                <a:ext cx="27147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𝑓𝑖𝑟𝑠𝑡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𝑡h𝑟𝑜𝑤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6F7E11D6-4786-4B13-AA0D-82F6B1A16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860" y="1685269"/>
                <a:ext cx="2714782" cy="276999"/>
              </a:xfrm>
              <a:prstGeom prst="rect">
                <a:avLst/>
              </a:prstGeom>
              <a:blipFill>
                <a:blip r:embed="rId8"/>
                <a:stretch>
                  <a:fillRect l="-1573" t="-2174" r="-1798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5441AA9-85E4-45A6-ADDE-17B2DE73FFAC}"/>
                  </a:ext>
                </a:extLst>
              </p:cNvPr>
              <p:cNvSpPr txBox="1"/>
              <p:nvPr/>
            </p:nvSpPr>
            <p:spPr>
              <a:xfrm>
                <a:off x="343414" y="2227991"/>
                <a:ext cx="29248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𝑠𝑒𝑐𝑜𝑛𝑑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𝑡h𝑟𝑜𝑤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A5441AA9-85E4-45A6-ADDE-17B2DE73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414" y="2227991"/>
                <a:ext cx="2924840" cy="276999"/>
              </a:xfrm>
              <a:prstGeom prst="rect">
                <a:avLst/>
              </a:prstGeom>
              <a:blipFill>
                <a:blip r:embed="rId9"/>
                <a:stretch>
                  <a:fillRect l="-1250" r="-1458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4DC80A4-EDAF-4552-8A2A-3DF599AF4838}"/>
                  </a:ext>
                </a:extLst>
              </p:cNvPr>
              <p:cNvSpPr txBox="1"/>
              <p:nvPr/>
            </p:nvSpPr>
            <p:spPr>
              <a:xfrm>
                <a:off x="3228167" y="4605862"/>
                <a:ext cx="2815514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A4DC80A4-EDAF-4552-8A2A-3DF599AF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8167" y="4605862"/>
                <a:ext cx="2815514" cy="5203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719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E56DBBB8-34FD-4FE2-A1E1-E584BE8A1772}"/>
              </a:ext>
            </a:extLst>
          </p:cNvPr>
          <p:cNvSpPr txBox="1"/>
          <p:nvPr/>
        </p:nvSpPr>
        <p:spPr>
          <a:xfrm>
            <a:off x="235951" y="67516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Refresher: Dependent Events and Conditional Probability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6153D89-D706-4F84-8726-EED1C0FB3015}"/>
              </a:ext>
            </a:extLst>
          </p:cNvPr>
          <p:cNvSpPr txBox="1"/>
          <p:nvPr/>
        </p:nvSpPr>
        <p:spPr>
          <a:xfrm>
            <a:off x="235951" y="638806"/>
            <a:ext cx="698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probability of two dependence events occurring at the same time is:</a:t>
            </a:r>
          </a:p>
          <a:p>
            <a:r>
              <a:rPr lang="en-US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B813351-D460-472B-BB9E-3BBADF788529}"/>
                  </a:ext>
                </a:extLst>
              </p:cNvPr>
              <p:cNvSpPr txBox="1"/>
              <p:nvPr/>
            </p:nvSpPr>
            <p:spPr>
              <a:xfrm>
                <a:off x="235951" y="1149366"/>
                <a:ext cx="42334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4B813351-D460-472B-BB9E-3BBADF7885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1" y="1149366"/>
                <a:ext cx="4233403" cy="276999"/>
              </a:xfrm>
              <a:prstGeom prst="rect">
                <a:avLst/>
              </a:prstGeom>
              <a:blipFill>
                <a:blip r:embed="rId2"/>
                <a:stretch>
                  <a:fillRect l="-865" t="-4444" r="-158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2C0BE37-7941-4438-A53D-70F3B12C798D}"/>
                  </a:ext>
                </a:extLst>
              </p:cNvPr>
              <p:cNvSpPr txBox="1"/>
              <p:nvPr/>
            </p:nvSpPr>
            <p:spPr>
              <a:xfrm>
                <a:off x="235951" y="1529174"/>
                <a:ext cx="6705618" cy="34490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en-US" dirty="0"/>
                  <a:t> is the probability of B occurring given that A already did. This </a:t>
                </a:r>
              </a:p>
              <a:p>
                <a:pPr/>
                <a:r>
                  <a:rPr lang="en-US" dirty="0"/>
                  <a:t>Value is calculated as follows:</a:t>
                </a:r>
              </a:p>
              <a:p>
                <a:pPr/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The last part of the expression is known as Bayes Theorem.</a:t>
                </a:r>
              </a:p>
              <a:p>
                <a:pPr/>
                <a:r>
                  <a:rPr lang="en-US" dirty="0"/>
                  <a:t>Also, note that:</a:t>
                </a:r>
                <a:br>
                  <a:rPr lang="en-US" dirty="0"/>
                </a:br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52C0BE37-7941-4438-A53D-70F3B12C79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951" y="1529174"/>
                <a:ext cx="6705618" cy="3449021"/>
              </a:xfrm>
              <a:prstGeom prst="rect">
                <a:avLst/>
              </a:prstGeom>
              <a:blipFill>
                <a:blip r:embed="rId3"/>
                <a:stretch>
                  <a:fillRect l="-818" t="-1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 descr="Resultado de imagen para conditional probability venn">
            <a:extLst>
              <a:ext uri="{FF2B5EF4-FFF2-40B4-BE49-F238E27FC236}">
                <a16:creationId xmlns:a16="http://schemas.microsoft.com/office/drawing/2014/main" id="{1D4A9DDC-088B-4B22-BDA6-B4EE230FE5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59" y="1968282"/>
            <a:ext cx="5806398" cy="2242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49CB697-0E09-4681-A624-B5E60EA91B5C}"/>
              </a:ext>
            </a:extLst>
          </p:cNvPr>
          <p:cNvSpPr txBox="1"/>
          <p:nvPr/>
        </p:nvSpPr>
        <p:spPr>
          <a:xfrm>
            <a:off x="235951" y="4454327"/>
            <a:ext cx="112221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events A and B are dependent if A occurring modify the probability of B. For example, suppose you draw a card from one cards from a deck without replacement. You get a heart card, what’s the probability it is a face card? 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A254B2A-1C1E-4C6B-B91E-3671846C341A}"/>
                  </a:ext>
                </a:extLst>
              </p:cNvPr>
              <p:cNvSpPr txBox="1"/>
              <p:nvPr/>
            </p:nvSpPr>
            <p:spPr>
              <a:xfrm>
                <a:off x="235570" y="5196798"/>
                <a:ext cx="21494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𝐺𝑒𝑡𝑡𝑖𝑛𝑔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𝐻𝑒𝑎𝑟𝑡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9A254B2A-1C1E-4C6B-B91E-3671846C3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0" y="5196798"/>
                <a:ext cx="2149499" cy="276999"/>
              </a:xfrm>
              <a:prstGeom prst="rect">
                <a:avLst/>
              </a:prstGeom>
              <a:blipFill>
                <a:blip r:embed="rId5"/>
                <a:stretch>
                  <a:fillRect l="-2273" t="-2174" r="-2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3CFDEDF-28DC-4626-8095-6555AE6B0554}"/>
                  </a:ext>
                </a:extLst>
              </p:cNvPr>
              <p:cNvSpPr txBox="1"/>
              <p:nvPr/>
            </p:nvSpPr>
            <p:spPr>
              <a:xfrm>
                <a:off x="235570" y="5650271"/>
                <a:ext cx="20887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𝐺𝑒𝑡𝑡𝑖𝑛𝑔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𝐹𝑎𝑐𝑒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63CFDEDF-28DC-4626-8095-6555AE6B05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70" y="5650271"/>
                <a:ext cx="2088777" cy="276999"/>
              </a:xfrm>
              <a:prstGeom prst="rect">
                <a:avLst/>
              </a:prstGeom>
              <a:blipFill>
                <a:blip r:embed="rId6"/>
                <a:stretch>
                  <a:fillRect l="-2339" t="-222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46F53E9-D53F-4683-B0D0-3945C8D104EB}"/>
                  </a:ext>
                </a:extLst>
              </p:cNvPr>
              <p:cNvSpPr txBox="1"/>
              <p:nvPr/>
            </p:nvSpPr>
            <p:spPr>
              <a:xfrm>
                <a:off x="2838205" y="5089805"/>
                <a:ext cx="1098762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46F53E9-D53F-4683-B0D0-3945C8D10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05" y="5089805"/>
                <a:ext cx="1098762" cy="51860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A250F0A-2D80-4CED-B7D8-D555DB884FCA}"/>
                  </a:ext>
                </a:extLst>
              </p:cNvPr>
              <p:cNvSpPr txBox="1"/>
              <p:nvPr/>
            </p:nvSpPr>
            <p:spPr>
              <a:xfrm>
                <a:off x="2838205" y="5701791"/>
                <a:ext cx="110915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5A250F0A-2D80-4CED-B7D8-D555DB884F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8205" y="5701791"/>
                <a:ext cx="1109150" cy="5204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A22B59B-6DCA-43D4-BB1F-176B9141DF88}"/>
                  </a:ext>
                </a:extLst>
              </p:cNvPr>
              <p:cNvSpPr/>
              <p:nvPr/>
            </p:nvSpPr>
            <p:spPr>
              <a:xfrm>
                <a:off x="4340826" y="5269539"/>
                <a:ext cx="1946943" cy="612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8A22B59B-6DCA-43D4-BB1F-176B9141DF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0826" y="5269539"/>
                <a:ext cx="1946943" cy="61279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622C4227-F3A1-461E-8EC4-1E1F732D825B}"/>
                  </a:ext>
                </a:extLst>
              </p:cNvPr>
              <p:cNvSpPr/>
              <p:nvPr/>
            </p:nvSpPr>
            <p:spPr>
              <a:xfrm>
                <a:off x="6893077" y="5269539"/>
                <a:ext cx="2546082" cy="6649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3/52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13/52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13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622C4227-F3A1-461E-8EC4-1E1F732D82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077" y="5269539"/>
                <a:ext cx="2546082" cy="6649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ángulo 11">
            <a:extLst>
              <a:ext uri="{FF2B5EF4-FFF2-40B4-BE49-F238E27FC236}">
                <a16:creationId xmlns:a16="http://schemas.microsoft.com/office/drawing/2014/main" id="{780D30D1-A35A-4521-9651-1D7595084CFC}"/>
              </a:ext>
            </a:extLst>
          </p:cNvPr>
          <p:cNvSpPr/>
          <p:nvPr/>
        </p:nvSpPr>
        <p:spPr>
          <a:xfrm>
            <a:off x="1310319" y="6451930"/>
            <a:ext cx="10857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https://stats.stackexchange.com/questions/326253/what-is-the-intuition-behind-the-formula-for-conditional-probability/326292</a:t>
            </a:r>
            <a:endParaRPr lang="en-US" sz="1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338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6708E66-37B8-4C52-BBF9-889914511CC9}"/>
              </a:ext>
            </a:extLst>
          </p:cNvPr>
          <p:cNvSpPr txBox="1"/>
          <p:nvPr/>
        </p:nvSpPr>
        <p:spPr>
          <a:xfrm>
            <a:off x="350982" y="212436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Refresher: Dependent Events Problems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5BD92C7-CA7D-4723-B1E8-48C3264F6A34}"/>
              </a:ext>
            </a:extLst>
          </p:cNvPr>
          <p:cNvSpPr txBox="1"/>
          <p:nvPr/>
        </p:nvSpPr>
        <p:spPr>
          <a:xfrm>
            <a:off x="304935" y="735656"/>
            <a:ext cx="1131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are 100 persons in a music school, 67 persons play guitar, 45 persons sing. Which is the probability that it plays the guitar and sings?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64009E8-5CE0-4C59-9AC0-01A29374823F}"/>
                  </a:ext>
                </a:extLst>
              </p:cNvPr>
              <p:cNvSpPr txBox="1"/>
              <p:nvPr/>
            </p:nvSpPr>
            <p:spPr>
              <a:xfrm>
                <a:off x="391376" y="1660176"/>
                <a:ext cx="1724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𝑃𝑙𝑎𝑦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𝐺𝑢𝑖𝑡𝑎𝑟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64009E8-5CE0-4C59-9AC0-01A293748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376" y="1660176"/>
                <a:ext cx="1724768" cy="276999"/>
              </a:xfrm>
              <a:prstGeom prst="rect">
                <a:avLst/>
              </a:prstGeom>
              <a:blipFill>
                <a:blip r:embed="rId2"/>
                <a:stretch>
                  <a:fillRect l="-2473" t="-2174" r="-282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B6E148C-9BBD-46C2-A5EF-1AE429F91EBD}"/>
                  </a:ext>
                </a:extLst>
              </p:cNvPr>
              <p:cNvSpPr txBox="1"/>
              <p:nvPr/>
            </p:nvSpPr>
            <p:spPr>
              <a:xfrm>
                <a:off x="407292" y="2145507"/>
                <a:ext cx="106240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𝑆𝑖𝑔𝑛𝑠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B6E148C-9BBD-46C2-A5EF-1AE429F91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2" y="2145507"/>
                <a:ext cx="1062407" cy="276999"/>
              </a:xfrm>
              <a:prstGeom prst="rect">
                <a:avLst/>
              </a:prstGeom>
              <a:blipFill>
                <a:blip r:embed="rId3"/>
                <a:stretch>
                  <a:fillRect l="-5172" t="-2222" r="-7471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14A3426-168B-483C-A3C9-4F64773BD661}"/>
                  </a:ext>
                </a:extLst>
              </p:cNvPr>
              <p:cNvSpPr txBox="1"/>
              <p:nvPr/>
            </p:nvSpPr>
            <p:spPr>
              <a:xfrm>
                <a:off x="2787590" y="1491449"/>
                <a:ext cx="39573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14A3426-168B-483C-A3C9-4F64773BD6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90" y="1491449"/>
                <a:ext cx="3957365" cy="276999"/>
              </a:xfrm>
              <a:prstGeom prst="rect">
                <a:avLst/>
              </a:prstGeom>
              <a:blipFill>
                <a:blip r:embed="rId4"/>
                <a:stretch>
                  <a:fillRect l="-924" t="-4444" r="-1695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38844E3-6979-4160-8BE5-6EEC9FCF21BB}"/>
                  </a:ext>
                </a:extLst>
              </p:cNvPr>
              <p:cNvSpPr txBox="1"/>
              <p:nvPr/>
            </p:nvSpPr>
            <p:spPr>
              <a:xfrm>
                <a:off x="2787589" y="1928297"/>
                <a:ext cx="30267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1=0.67+0.45−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E38844E3-6979-4160-8BE5-6EEC9FCF2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89" y="1928297"/>
                <a:ext cx="3026791" cy="276999"/>
              </a:xfrm>
              <a:prstGeom prst="rect">
                <a:avLst/>
              </a:prstGeom>
              <a:blipFill>
                <a:blip r:embed="rId5"/>
                <a:stretch>
                  <a:fillRect l="-1207" t="-2174" r="-221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C64BED3-9D08-48C5-B01A-A7D0C26ADB89}"/>
                  </a:ext>
                </a:extLst>
              </p:cNvPr>
              <p:cNvSpPr/>
              <p:nvPr/>
            </p:nvSpPr>
            <p:spPr>
              <a:xfrm>
                <a:off x="2787589" y="2382274"/>
                <a:ext cx="209820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3C64BED3-9D08-48C5-B01A-A7D0C26ADB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7589" y="2382274"/>
                <a:ext cx="209820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45AE9750-CA59-4322-BEB4-E9FB7EFD55C8}"/>
              </a:ext>
            </a:extLst>
          </p:cNvPr>
          <p:cNvSpPr txBox="1"/>
          <p:nvPr/>
        </p:nvSpPr>
        <p:spPr>
          <a:xfrm>
            <a:off x="304935" y="2789781"/>
            <a:ext cx="11314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What’s the probability of that a person that plays the Guitar sing? What’s the probability a person that signs plays the guitar?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2328D4B-2AA1-40A0-B715-40CFB642FE81}"/>
                  </a:ext>
                </a:extLst>
              </p:cNvPr>
              <p:cNvSpPr txBox="1"/>
              <p:nvPr/>
            </p:nvSpPr>
            <p:spPr>
              <a:xfrm>
                <a:off x="407292" y="3882401"/>
                <a:ext cx="2524665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0.45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=0.2666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62328D4B-2AA1-40A0-B715-40CFB642FE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292" y="3882401"/>
                <a:ext cx="2524665" cy="5204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C01CBF-F8B3-462F-A566-3FC9B3782CE1}"/>
                  </a:ext>
                </a:extLst>
              </p:cNvPr>
              <p:cNvSpPr txBox="1"/>
              <p:nvPr/>
            </p:nvSpPr>
            <p:spPr>
              <a:xfrm>
                <a:off x="4220290" y="3882401"/>
                <a:ext cx="2575962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=0.1791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5EC01CBF-F8B3-462F-A566-3FC9B3782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0290" y="3882401"/>
                <a:ext cx="2575962" cy="52039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35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A5CA732E-8E6C-44A8-8CED-01C9B2AEE86A}"/>
              </a:ext>
            </a:extLst>
          </p:cNvPr>
          <p:cNvSpPr txBox="1"/>
          <p:nvPr/>
        </p:nvSpPr>
        <p:spPr>
          <a:xfrm>
            <a:off x="301751" y="141415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Refresher: Random Variables, Bernoulli Distribution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258FE7D-88A3-4ED5-8828-6CA6219C34B0}"/>
                  </a:ext>
                </a:extLst>
              </p:cNvPr>
              <p:cNvSpPr txBox="1"/>
              <p:nvPr/>
            </p:nvSpPr>
            <p:spPr>
              <a:xfrm>
                <a:off x="350982" y="762289"/>
                <a:ext cx="1112372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random variable is a variable whose value depends of a random phenom. These Could be Discrete, or Continuous  </a:t>
                </a:r>
              </a:p>
              <a:p>
                <a:endParaRPr lang="en-US" dirty="0"/>
              </a:p>
              <a:p>
                <a:r>
                  <a:rPr lang="en-US" dirty="0"/>
                  <a:t>Discrete Example – Bernoulli Distribution: </a:t>
                </a:r>
              </a:p>
              <a:p>
                <a:r>
                  <a:rPr lang="en-US" dirty="0"/>
                  <a:t>Suppose a random variable </a:t>
                </a:r>
                <a:r>
                  <a:rPr lang="en-US" i="1" dirty="0"/>
                  <a:t>X</a:t>
                </a:r>
                <a:r>
                  <a:rPr lang="en-US" b="1" dirty="0"/>
                  <a:t> </a:t>
                </a:r>
                <a:r>
                  <a:rPr lang="en-US" dirty="0"/>
                  <a:t>take two values: 0 or 1. That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∈{0, 1}</m:t>
                    </m:r>
                  </m:oMath>
                </a14:m>
                <a:r>
                  <a:rPr lang="en-US" dirty="0"/>
                  <a:t>. A Probability Mass Function (PMF) of a random variable </a:t>
                </a:r>
                <a:r>
                  <a:rPr lang="en-US" i="1" dirty="0"/>
                  <a:t>X </a:t>
                </a:r>
                <a:r>
                  <a:rPr lang="en-US" dirty="0"/>
                  <a:t>is a function that maps every value on </a:t>
                </a:r>
                <a:r>
                  <a:rPr lang="en-US" i="1" dirty="0"/>
                  <a:t>X </a:t>
                </a:r>
                <a:r>
                  <a:rPr lang="en-US" dirty="0"/>
                  <a:t>with the probability of observing the given value.</a:t>
                </a:r>
                <a:endParaRPr lang="en-US" i="1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2258FE7D-88A3-4ED5-8828-6CA6219C34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82" y="762289"/>
                <a:ext cx="11123720" cy="1477328"/>
              </a:xfrm>
              <a:prstGeom prst="rect">
                <a:avLst/>
              </a:prstGeom>
              <a:blipFill>
                <a:blip r:embed="rId2"/>
                <a:stretch>
                  <a:fillRect l="-493" t="-2066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2F6D276-83D9-4D8D-979A-505BE2D45F0B}"/>
                  </a:ext>
                </a:extLst>
              </p:cNvPr>
              <p:cNvSpPr txBox="1"/>
              <p:nvPr/>
            </p:nvSpPr>
            <p:spPr>
              <a:xfrm>
                <a:off x="4119238" y="2434927"/>
                <a:ext cx="2999988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2F6D276-83D9-4D8D-979A-505BE2D45F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9238" y="2434927"/>
                <a:ext cx="2999988" cy="6178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E40AED0-9A9D-42DD-93DF-27473312F3BA}"/>
                  </a:ext>
                </a:extLst>
              </p:cNvPr>
              <p:cNvSpPr/>
              <p:nvPr/>
            </p:nvSpPr>
            <p:spPr>
              <a:xfrm>
                <a:off x="350982" y="3283755"/>
                <a:ext cx="11123720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Continuous example – Normal Distribution:</a:t>
                </a:r>
              </a:p>
              <a:p>
                <a:r>
                  <a:rPr lang="en-US" dirty="0"/>
                  <a:t>Suppose a random variable </a:t>
                </a:r>
                <a:r>
                  <a:rPr lang="en-US" i="1" dirty="0"/>
                  <a:t>Y</a:t>
                </a:r>
                <a:r>
                  <a:rPr lang="en-US" dirty="0"/>
                  <a:t> could take values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A Probability Distribution Function (PDF) describes how this variable is distributed. The probability of a continuous random variable is defined as the are below the curve of the PDF. So, that means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. For normal distribution: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1E40AED0-9A9D-42DD-93DF-27473312F3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982" y="3283755"/>
                <a:ext cx="11123720" cy="1477328"/>
              </a:xfrm>
              <a:prstGeom prst="rect">
                <a:avLst/>
              </a:prstGeom>
              <a:blipFill>
                <a:blip r:embed="rId4"/>
                <a:stretch>
                  <a:fillRect l="-493" t="-2479" r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B670F6E-5B49-4B11-AD94-21FB86E4C59C}"/>
                  </a:ext>
                </a:extLst>
              </p:cNvPr>
              <p:cNvSpPr txBox="1"/>
              <p:nvPr/>
            </p:nvSpPr>
            <p:spPr>
              <a:xfrm>
                <a:off x="470516" y="4761083"/>
                <a:ext cx="2702471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B670F6E-5B49-4B11-AD94-21FB86E4C5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16" y="4761083"/>
                <a:ext cx="2702471" cy="8402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4DF3C77-8E5E-408D-95A2-9B1448CFD813}"/>
                  </a:ext>
                </a:extLst>
              </p:cNvPr>
              <p:cNvSpPr txBox="1"/>
              <p:nvPr/>
            </p:nvSpPr>
            <p:spPr>
              <a:xfrm>
                <a:off x="3728907" y="4761083"/>
                <a:ext cx="3780650" cy="8402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  <m:rad>
                                <m:radPr>
                                  <m:deg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24DF3C77-8E5E-408D-95A2-9B1448CFD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8907" y="4761083"/>
                <a:ext cx="3780650" cy="84029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ángulo 7">
            <a:extLst>
              <a:ext uri="{FF2B5EF4-FFF2-40B4-BE49-F238E27FC236}">
                <a16:creationId xmlns:a16="http://schemas.microsoft.com/office/drawing/2014/main" id="{EB6ED38D-AB72-481B-9772-59193B2789A1}"/>
              </a:ext>
            </a:extLst>
          </p:cNvPr>
          <p:cNvSpPr/>
          <p:nvPr/>
        </p:nvSpPr>
        <p:spPr>
          <a:xfrm>
            <a:off x="3991992" y="6474091"/>
            <a:ext cx="82000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B0F0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https://towardsdatascience.com/understanding-the-68-95-99-7-rule-for-a-normal-distribution-b7b7cbf760c2</a:t>
            </a:r>
            <a:endParaRPr lang="en-US" sz="1400" dirty="0">
              <a:solidFill>
                <a:srgbClr val="00B0F0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88E7A93-E73F-46A8-9814-E06218D0C3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0886" y="4243826"/>
            <a:ext cx="39433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506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F2E0669-4704-4815-A496-5472CE412F4C}"/>
              </a:ext>
            </a:extLst>
          </p:cNvPr>
          <p:cNvSpPr txBox="1"/>
          <p:nvPr/>
        </p:nvSpPr>
        <p:spPr>
          <a:xfrm>
            <a:off x="301751" y="141415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classification is about?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06F2EC0-D8AF-4DD3-8B6B-799ED4A44578}"/>
                  </a:ext>
                </a:extLst>
              </p:cNvPr>
              <p:cNvSpPr txBox="1"/>
              <p:nvPr/>
            </p:nvSpPr>
            <p:spPr>
              <a:xfrm>
                <a:off x="4181383" y="1976229"/>
                <a:ext cx="2647969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506F2EC0-D8AF-4DD3-8B6B-799ED4A44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383" y="1976229"/>
                <a:ext cx="2647969" cy="5320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D0E4039-AFB1-4143-99CA-AC152EFB2244}"/>
                  </a:ext>
                </a:extLst>
              </p:cNvPr>
              <p:cNvSpPr txBox="1"/>
              <p:nvPr/>
            </p:nvSpPr>
            <p:spPr>
              <a:xfrm>
                <a:off x="443883" y="664635"/>
                <a:ext cx="103336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have a set of input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where </a:t>
                </a:r>
                <a:r>
                  <a:rPr lang="en-US" i="1" dirty="0"/>
                  <a:t>n </a:t>
                </a:r>
                <a:r>
                  <a:rPr lang="en-US" dirty="0"/>
                  <a:t>is the number of input variables.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classes. We want to find:</a:t>
                </a:r>
                <a:endParaRPr lang="en-US" i="1" dirty="0"/>
              </a:p>
            </p:txBody>
          </p:sp>
        </mc:Choice>
        <mc:Fallback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D0E4039-AFB1-4143-99CA-AC152EFB2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883" y="664635"/>
                <a:ext cx="10333608" cy="646331"/>
              </a:xfrm>
              <a:prstGeom prst="rect">
                <a:avLst/>
              </a:prstGeom>
              <a:blipFill>
                <a:blip r:embed="rId3"/>
                <a:stretch>
                  <a:fillRect l="-531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47EB6553-D26C-4B1C-A9A3-3713BE549F42}"/>
              </a:ext>
            </a:extLst>
          </p:cNvPr>
          <p:cNvSpPr txBox="1"/>
          <p:nvPr/>
        </p:nvSpPr>
        <p:spPr>
          <a:xfrm>
            <a:off x="443883" y="3240350"/>
            <a:ext cx="104756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if a person has a diabetes, given his sugar levels in blood, weight and 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if a person will pay a credit, given his salary and account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if an email is spam, given the words it contains</a:t>
            </a:r>
          </a:p>
        </p:txBody>
      </p:sp>
    </p:spTree>
    <p:extLst>
      <p:ext uri="{BB962C8B-B14F-4D97-AF65-F5344CB8AC3E}">
        <p14:creationId xmlns:p14="http://schemas.microsoft.com/office/powerpoint/2010/main" val="1562057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C8C-12F6-48C0-BF81-9F3E97253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 with Discrete Predictors (PD)</a:t>
            </a:r>
          </a:p>
        </p:txBody>
      </p:sp>
    </p:spTree>
    <p:extLst>
      <p:ext uri="{BB962C8B-B14F-4D97-AF65-F5344CB8AC3E}">
        <p14:creationId xmlns:p14="http://schemas.microsoft.com/office/powerpoint/2010/main" val="13935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5" y="107302"/>
            <a:ext cx="10058400" cy="852488"/>
          </a:xfrm>
        </p:spPr>
        <p:txBody>
          <a:bodyPr>
            <a:normAutofit/>
          </a:bodyPr>
          <a:lstStyle/>
          <a:p>
            <a:r>
              <a:rPr lang="en-US" sz="4400" dirty="0"/>
              <a:t>Classification D.P.: Titanic Dataset</a:t>
            </a:r>
          </a:p>
        </p:txBody>
      </p:sp>
      <p:pic>
        <p:nvPicPr>
          <p:cNvPr id="11" name="Picture 2" descr="Resultado de imagen para titanic">
            <a:extLst>
              <a:ext uri="{FF2B5EF4-FFF2-40B4-BE49-F238E27FC236}">
                <a16:creationId xmlns:a16="http://schemas.microsoft.com/office/drawing/2014/main" id="{EB3007F0-4AC3-48BA-9833-100F1195E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828800"/>
            <a:ext cx="5114925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94BE7DA2-F2C4-4C15-9F29-85D1348BD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866021"/>
              </p:ext>
            </p:extLst>
          </p:nvPr>
        </p:nvGraphicFramePr>
        <p:xfrm>
          <a:off x="6096000" y="1222796"/>
          <a:ext cx="5329560" cy="4124509"/>
        </p:xfrm>
        <a:graphic>
          <a:graphicData uri="http://schemas.openxmlformats.org/drawingml/2006/table">
            <a:tbl>
              <a:tblPr/>
              <a:tblGrid>
                <a:gridCol w="1776520">
                  <a:extLst>
                    <a:ext uri="{9D8B030D-6E8A-4147-A177-3AD203B41FA5}">
                      <a16:colId xmlns:a16="http://schemas.microsoft.com/office/drawing/2014/main" val="3291068533"/>
                    </a:ext>
                  </a:extLst>
                </a:gridCol>
                <a:gridCol w="1776520">
                  <a:extLst>
                    <a:ext uri="{9D8B030D-6E8A-4147-A177-3AD203B41FA5}">
                      <a16:colId xmlns:a16="http://schemas.microsoft.com/office/drawing/2014/main" val="2907869873"/>
                    </a:ext>
                  </a:extLst>
                </a:gridCol>
                <a:gridCol w="1776520">
                  <a:extLst>
                    <a:ext uri="{9D8B030D-6E8A-4147-A177-3AD203B41FA5}">
                      <a16:colId xmlns:a16="http://schemas.microsoft.com/office/drawing/2014/main" val="2600341406"/>
                    </a:ext>
                  </a:extLst>
                </a:gridCol>
              </a:tblGrid>
              <a:tr h="25386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17167" marR="117167" marT="43938" marB="34174" anchor="ctr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Definition</a:t>
                      </a:r>
                    </a:p>
                  </a:txBody>
                  <a:tcPr marL="117167" marR="117167" marT="43938" marB="34174" anchor="ctr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400" b="1" dirty="0">
                          <a:solidFill>
                            <a:schemeClr val="bg1"/>
                          </a:solidFill>
                          <a:effectLst/>
                          <a:latin typeface="inherit"/>
                        </a:rPr>
                        <a:t>Key</a:t>
                      </a:r>
                    </a:p>
                  </a:txBody>
                  <a:tcPr marL="117167" marR="117167" marT="43938" marB="34174" anchor="ctr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051452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effectLst/>
                          <a:latin typeface="inherit"/>
                        </a:rPr>
                        <a:t>0 = No, 1 = Yes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681948"/>
                  </a:ext>
                </a:extLst>
              </a:tr>
              <a:tr h="42961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 err="1">
                          <a:effectLst/>
                          <a:latin typeface="inherit"/>
                        </a:rPr>
                        <a:t>pclass</a:t>
                      </a:r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Ticket class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1 = 1st, 2 = 2nd, 3 = 3rd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15237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154011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Age in years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8142594"/>
                  </a:ext>
                </a:extLst>
              </a:tr>
              <a:tr h="6053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 err="1">
                          <a:effectLst/>
                          <a:latin typeface="inherit"/>
                        </a:rPr>
                        <a:t>sibsp</a:t>
                      </a:r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# of siblings / spouses aboard the Titanic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95522"/>
                  </a:ext>
                </a:extLst>
              </a:tr>
              <a:tr h="6053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# of parents / children aboard the Titanic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24463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Ticket number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7575008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Passenger fare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190536"/>
                  </a:ext>
                </a:extLst>
              </a:tr>
              <a:tr h="2538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Cabin number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US" sz="1200" b="0" dirty="0">
                        <a:effectLst/>
                        <a:latin typeface="inherit"/>
                      </a:endParaRP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3947779"/>
                  </a:ext>
                </a:extLst>
              </a:tr>
              <a:tr h="605361"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Port of Embarkation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sz="1200" b="0" dirty="0">
                          <a:effectLst/>
                          <a:latin typeface="inherit"/>
                        </a:rPr>
                        <a:t>C = Cherbourg, Q = Queenstown, S = Southampton</a:t>
                      </a:r>
                    </a:p>
                  </a:txBody>
                  <a:tcPr marL="117167" marR="117167" marT="43938" marB="34174">
                    <a:lnL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6879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0450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159796"/>
            <a:ext cx="11262924" cy="702339"/>
          </a:xfrm>
        </p:spPr>
        <p:txBody>
          <a:bodyPr>
            <a:noAutofit/>
          </a:bodyPr>
          <a:lstStyle/>
          <a:p>
            <a:r>
              <a:rPr lang="en-US" sz="3200" dirty="0"/>
              <a:t>Classification (DP): Solving Titanic Dataset Using Bayes W/O Predictors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9A3227B-7047-46E8-BED5-19F0F75545A3}"/>
              </a:ext>
            </a:extLst>
          </p:cNvPr>
          <p:cNvSpPr txBox="1">
            <a:spLocks/>
          </p:cNvSpPr>
          <p:nvPr/>
        </p:nvSpPr>
        <p:spPr>
          <a:xfrm>
            <a:off x="366824" y="1111784"/>
            <a:ext cx="10827918" cy="85248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We begin with calculating the probability of </a:t>
            </a:r>
            <a:r>
              <a:rPr lang="en-US" sz="2400" i="1" dirty="0"/>
              <a:t>Survive</a:t>
            </a:r>
            <a:r>
              <a:rPr lang="en-US" sz="2400" dirty="0"/>
              <a:t> independently of any predictor variable. We get the following table (Knowledge Base)</a:t>
            </a:r>
          </a:p>
          <a:p>
            <a:endParaRPr lang="en-US" sz="2400" dirty="0"/>
          </a:p>
          <a:p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149952"/>
                  </p:ext>
                </p:extLst>
              </p:nvPr>
            </p:nvGraphicFramePr>
            <p:xfrm>
              <a:off x="1423387" y="2316480"/>
              <a:ext cx="351654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36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2183907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47149952"/>
                  </p:ext>
                </p:extLst>
              </p:nvPr>
            </p:nvGraphicFramePr>
            <p:xfrm>
              <a:off x="1423387" y="2316480"/>
              <a:ext cx="3516543" cy="1112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32636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2183907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61281" t="-4918" r="-1114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A81B941B-1A4C-45DC-983E-5158649AE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070" y="1809067"/>
            <a:ext cx="5289672" cy="390938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AEE022-EB2C-4C77-A1D7-919B9730A6EB}"/>
              </a:ext>
            </a:extLst>
          </p:cNvPr>
          <p:cNvSpPr txBox="1">
            <a:spLocks/>
          </p:cNvSpPr>
          <p:nvPr/>
        </p:nvSpPr>
        <p:spPr>
          <a:xfrm>
            <a:off x="366824" y="4007237"/>
            <a:ext cx="5538246" cy="1221711"/>
          </a:xfrm>
          <a:prstGeom prst="rect">
            <a:avLst/>
          </a:prstGeom>
          <a:solidFill>
            <a:schemeClr val="bg1"/>
          </a:solidFill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Interesting enough, we can say everyone died and we will be right </a:t>
            </a:r>
            <a:r>
              <a:rPr lang="en-US" sz="2200" i="1" dirty="0"/>
              <a:t>61.61% </a:t>
            </a:r>
            <a:r>
              <a:rPr lang="en-US" sz="2200" dirty="0"/>
              <a:t>(</a:t>
            </a:r>
            <a:r>
              <a:rPr lang="en-US" sz="2200" i="1" dirty="0"/>
              <a:t>Accuracy</a:t>
            </a:r>
            <a:r>
              <a:rPr lang="en-US" sz="2200" dirty="0"/>
              <a:t>)</a:t>
            </a:r>
            <a:r>
              <a:rPr lang="en-US" sz="2200" i="1" dirty="0"/>
              <a:t> </a:t>
            </a:r>
            <a:r>
              <a:rPr lang="en-US" sz="2200" dirty="0"/>
              <a:t>of the times on the train set. Could this be acceptable?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0421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269056"/>
            <a:ext cx="11262924" cy="442155"/>
          </a:xfrm>
        </p:spPr>
        <p:txBody>
          <a:bodyPr>
            <a:noAutofit/>
          </a:bodyPr>
          <a:lstStyle/>
          <a:p>
            <a:r>
              <a:rPr lang="en-US" sz="2800" dirty="0"/>
              <a:t>Classification (DP): Solving Titanic Dataset Using Bayes, One Predictor (Sex)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824" y="1009880"/>
                <a:ext cx="10827918" cy="95439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dirty="0"/>
                  <a:t>We will now continue with creating one model that considers if the passenger </a:t>
                </a:r>
                <a:r>
                  <a:rPr lang="en-US" sz="2400" i="1" dirty="0"/>
                  <a:t>Survive</a:t>
                </a:r>
                <a:r>
                  <a:rPr lang="en-US" sz="2400" dirty="0"/>
                  <a:t> given his </a:t>
                </a:r>
                <a:r>
                  <a:rPr lang="en-US" sz="2400" i="1" dirty="0"/>
                  <a:t>Sex. </a:t>
                </a:r>
                <a:r>
                  <a:rPr lang="en-US" sz="2400" dirty="0"/>
                  <a:t>That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𝑆𝑢𝑟𝑣𝑖𝑣𝑒𝑑</m:t>
                    </m:r>
                    <m:r>
                      <m:rPr>
                        <m:nor/>
                      </m:rPr>
                      <a:rPr lang="en-US" sz="2400"/>
                      <m:t>|</m:t>
                    </m:r>
                    <m:r>
                      <m:rPr>
                        <m:nor/>
                      </m:rPr>
                      <a:rPr lang="en-US" sz="2400" b="0" i="1" smtClean="0"/>
                      <m:t> </m:t>
                    </m:r>
                    <m:r>
                      <m:rPr>
                        <m:nor/>
                      </m:rPr>
                      <a:rPr lang="en-US" sz="2400" b="0" i="1" smtClean="0"/>
                      <m:t>Sex</m:t>
                    </m:r>
                    <m:r>
                      <m:rPr>
                        <m:nor/>
                      </m:rPr>
                      <a:rPr lang="en-US" sz="2400" b="0" smtClean="0"/>
                      <m:t>)</m:t>
                    </m:r>
                  </m:oMath>
                </a14:m>
                <a:r>
                  <a:rPr lang="en-US" sz="2400" dirty="0"/>
                  <a:t>, we get the following joint distribution table as knowledge base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1009880"/>
                <a:ext cx="10827918" cy="954392"/>
              </a:xfrm>
              <a:prstGeom prst="rect">
                <a:avLst/>
              </a:prstGeom>
              <a:blipFill>
                <a:blip r:embed="rId3"/>
                <a:stretch>
                  <a:fillRect t="-10897" r="-732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14615"/>
                  </p:ext>
                </p:extLst>
              </p:nvPr>
            </p:nvGraphicFramePr>
            <p:xfrm>
              <a:off x="598972" y="2262941"/>
              <a:ext cx="539931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3627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  <a:gridCol w="1284515">
                      <a:extLst>
                        <a:ext uri="{9D8B030D-6E8A-4147-A177-3AD203B41FA5}">
                          <a16:colId xmlns:a16="http://schemas.microsoft.com/office/drawing/2014/main" val="2726620693"/>
                        </a:ext>
                      </a:extLst>
                    </a:gridCol>
                    <a:gridCol w="1926772">
                      <a:extLst>
                        <a:ext uri="{9D8B030D-6E8A-4147-A177-3AD203B41FA5}">
                          <a16:colId xmlns:a16="http://schemas.microsoft.com/office/drawing/2014/main" val="71688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Sex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B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6702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Survived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Female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Male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0.0909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0.5252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0.2615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0.1223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𝑺𝒆𝒙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0.3524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0.6476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84622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814615"/>
                  </p:ext>
                </p:extLst>
              </p:nvPr>
            </p:nvGraphicFramePr>
            <p:xfrm>
              <a:off x="598972" y="2262941"/>
              <a:ext cx="5399314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73627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  <a:gridCol w="1284515">
                      <a:extLst>
                        <a:ext uri="{9D8B030D-6E8A-4147-A177-3AD203B41FA5}">
                          <a16:colId xmlns:a16="http://schemas.microsoft.com/office/drawing/2014/main" val="2726620693"/>
                        </a:ext>
                      </a:extLst>
                    </a:gridCol>
                    <a:gridCol w="1926772">
                      <a:extLst>
                        <a:ext uri="{9D8B030D-6E8A-4147-A177-3AD203B41FA5}">
                          <a16:colId xmlns:a16="http://schemas.microsoft.com/office/drawing/2014/main" val="716889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Sex</a:t>
                          </a:r>
                        </a:p>
                      </a:txBody>
                      <a:tcPr>
                        <a:lnL w="12700" cmpd="sng">
                          <a:noFill/>
                        </a:lnL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B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670214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Survived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Female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Male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180696" t="-104918" r="-949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0.0909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0.5252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0.2615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0.1223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478" t="-404918" r="-325359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0.3524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0.6476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84622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4763DCF-7054-47AD-BF8D-63A1BEC1CE48}"/>
                  </a:ext>
                </a:extLst>
              </p:cNvPr>
              <p:cNvSpPr txBox="1"/>
              <p:nvPr/>
            </p:nvSpPr>
            <p:spPr>
              <a:xfrm>
                <a:off x="6433457" y="2316480"/>
                <a:ext cx="32533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Female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4763DCF-7054-47AD-BF8D-63A1BEC1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457" y="2316480"/>
                <a:ext cx="3253327" cy="276999"/>
              </a:xfrm>
              <a:prstGeom prst="rect">
                <a:avLst/>
              </a:prstGeom>
              <a:blipFill>
                <a:blip r:embed="rId5"/>
                <a:stretch>
                  <a:fillRect l="-375" t="-2222" r="-74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E01525B-F8A5-4C0D-B4EB-8E2C52CDF699}"/>
                  </a:ext>
                </a:extLst>
              </p:cNvPr>
              <p:cNvSpPr txBox="1"/>
              <p:nvPr/>
            </p:nvSpPr>
            <p:spPr>
              <a:xfrm>
                <a:off x="6259286" y="2806999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i="1"/>
                            <m:t>ex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i="1"/>
                            <m:t>Female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𝐹𝑒𝑚𝑎𝑙𝑒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0.2615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0.3524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=74.2%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E01525B-F8A5-4C0D-B4EB-8E2C52CDF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286" y="2806999"/>
                <a:ext cx="5497285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A296F05-43AD-4DF5-9466-3ACA4BC9993D}"/>
                  </a:ext>
                </a:extLst>
              </p:cNvPr>
              <p:cNvSpPr txBox="1"/>
              <p:nvPr/>
            </p:nvSpPr>
            <p:spPr>
              <a:xfrm>
                <a:off x="6433457" y="4104850"/>
                <a:ext cx="30000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Male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2A296F05-43AD-4DF5-9466-3ACA4BC999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3457" y="4104850"/>
                <a:ext cx="3000052" cy="276999"/>
              </a:xfrm>
              <a:prstGeom prst="rect">
                <a:avLst/>
              </a:prstGeom>
              <a:blipFill>
                <a:blip r:embed="rId7"/>
                <a:stretch>
                  <a:fillRect l="-1220" t="-2174" r="-162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97615A7-0333-4AB8-8DB3-BD00C7BB40C2}"/>
                  </a:ext>
                </a:extLst>
              </p:cNvPr>
              <p:cNvSpPr txBox="1"/>
              <p:nvPr/>
            </p:nvSpPr>
            <p:spPr>
              <a:xfrm>
                <a:off x="6259286" y="4595369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lang="en-US" i="1"/>
                            <m:t>ex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M</m:t>
                          </m:r>
                          <m:r>
                            <m:rPr>
                              <m:nor/>
                            </m:rPr>
                            <a:rPr lang="en-US" i="1"/>
                            <m:t>ale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𝑀𝑎𝑙𝑒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0.1223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0.6476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=18.88%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A97615A7-0333-4AB8-8DB3-BD00C7BB40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9286" y="4595369"/>
                <a:ext cx="5497285" cy="593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58787440-6666-4B15-A506-495B411EF78C}"/>
              </a:ext>
            </a:extLst>
          </p:cNvPr>
          <p:cNvSpPr txBox="1"/>
          <p:nvPr/>
        </p:nvSpPr>
        <p:spPr>
          <a:xfrm>
            <a:off x="366824" y="4415810"/>
            <a:ext cx="5977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This table contains the probability of the intersection of </a:t>
            </a:r>
            <a:br>
              <a:rPr lang="en-US" dirty="0"/>
            </a:br>
            <a:r>
              <a:rPr lang="en-US" dirty="0"/>
              <a:t>events on the center cells, on the edges we have the marginal</a:t>
            </a:r>
            <a:br>
              <a:rPr lang="en-US" dirty="0"/>
            </a:br>
            <a:r>
              <a:rPr lang="en-US" dirty="0"/>
              <a:t>probabilities of each variable. With this we can calculate </a:t>
            </a:r>
            <a:br>
              <a:rPr lang="en-US" dirty="0"/>
            </a:br>
            <a:r>
              <a:rPr lang="en-US" dirty="0"/>
              <a:t>the conditional probabilities.</a:t>
            </a:r>
          </a:p>
        </p:txBody>
      </p:sp>
    </p:spTree>
    <p:extLst>
      <p:ext uri="{BB962C8B-B14F-4D97-AF65-F5344CB8AC3E}">
        <p14:creationId xmlns:p14="http://schemas.microsoft.com/office/powerpoint/2010/main" val="195453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159796"/>
            <a:ext cx="11262924" cy="702339"/>
          </a:xfrm>
        </p:spPr>
        <p:txBody>
          <a:bodyPr>
            <a:noAutofit/>
          </a:bodyPr>
          <a:lstStyle/>
          <a:p>
            <a:r>
              <a:rPr lang="en-US" sz="3200" dirty="0"/>
              <a:t>Classification (DP): Solving Titanic Dataset Using Bayes, One Predictor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2C2B10E-3B50-45F3-BEC1-68098107F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4" y="862135"/>
            <a:ext cx="6770233" cy="52657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B537826-76F2-463C-86DD-7973F4A45C41}"/>
                  </a:ext>
                </a:extLst>
              </p:cNvPr>
              <p:cNvSpPr txBox="1"/>
              <p:nvPr/>
            </p:nvSpPr>
            <p:spPr>
              <a:xfrm>
                <a:off x="7137057" y="1425974"/>
                <a:ext cx="36685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Female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74.2%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CB537826-76F2-463C-86DD-7973F4A45C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057" y="1425974"/>
                <a:ext cx="3668505" cy="276999"/>
              </a:xfrm>
              <a:prstGeom prst="rect">
                <a:avLst/>
              </a:prstGeom>
              <a:blipFill>
                <a:blip r:embed="rId4"/>
                <a:stretch>
                  <a:fillRect l="-1163" t="-2222" r="-99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DC4010-CE5A-4A40-8CED-1E7184327D43}"/>
                  </a:ext>
                </a:extLst>
              </p:cNvPr>
              <p:cNvSpPr txBox="1"/>
              <p:nvPr/>
            </p:nvSpPr>
            <p:spPr>
              <a:xfrm>
                <a:off x="7137057" y="1989813"/>
                <a:ext cx="35835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i="1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Male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18.88%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5DC4010-CE5A-4A40-8CED-1E7184327D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7057" y="1989813"/>
                <a:ext cx="3583545" cy="276999"/>
              </a:xfrm>
              <a:prstGeom prst="rect">
                <a:avLst/>
              </a:prstGeom>
              <a:blipFill>
                <a:blip r:embed="rId5"/>
                <a:stretch>
                  <a:fillRect l="-1190" t="-2174" r="-119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CuadroTexto 15">
            <a:extLst>
              <a:ext uri="{FF2B5EF4-FFF2-40B4-BE49-F238E27FC236}">
                <a16:creationId xmlns:a16="http://schemas.microsoft.com/office/drawing/2014/main" id="{E63FC455-2ED3-44F4-8B11-9D0D2ADE57C1}"/>
              </a:ext>
            </a:extLst>
          </p:cNvPr>
          <p:cNvSpPr txBox="1"/>
          <p:nvPr/>
        </p:nvSpPr>
        <p:spPr>
          <a:xfrm>
            <a:off x="7137058" y="2536912"/>
            <a:ext cx="4804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create one model that says if passenger is female he survived, if passenger is a men he died. With this we should achieve 78.67%. Can you see why?</a:t>
            </a:r>
          </a:p>
        </p:txBody>
      </p:sp>
    </p:spTree>
    <p:extLst>
      <p:ext uri="{BB962C8B-B14F-4D97-AF65-F5344CB8AC3E}">
        <p14:creationId xmlns:p14="http://schemas.microsoft.com/office/powerpoint/2010/main" val="3067661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33DB99-8D74-44CE-BD11-3114F9149A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332034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269056"/>
            <a:ext cx="11262924" cy="442155"/>
          </a:xfrm>
        </p:spPr>
        <p:txBody>
          <a:bodyPr>
            <a:noAutofit/>
          </a:bodyPr>
          <a:lstStyle/>
          <a:p>
            <a:r>
              <a:rPr lang="en-US" sz="2800" dirty="0"/>
              <a:t>Classification (DP): Solving Titanic Dataset Using Bayes, One Predictor (</a:t>
            </a:r>
            <a:r>
              <a:rPr lang="en-US" sz="2800" dirty="0" err="1"/>
              <a:t>Pclass</a:t>
            </a:r>
            <a:r>
              <a:rPr lang="en-US" sz="2800" dirty="0"/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824" y="1111784"/>
                <a:ext cx="10827918" cy="8524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dirty="0"/>
                  <a:t>We will now try with creating a model that considers if the passenger </a:t>
                </a:r>
                <a:r>
                  <a:rPr lang="en-US" sz="2400" i="1" dirty="0"/>
                  <a:t>Survive</a:t>
                </a:r>
                <a:r>
                  <a:rPr lang="en-US" sz="2400" dirty="0"/>
                  <a:t> given his </a:t>
                </a:r>
                <a:r>
                  <a:rPr lang="en-US" sz="2400" i="1" dirty="0" err="1"/>
                  <a:t>Pclass</a:t>
                </a:r>
                <a:r>
                  <a:rPr lang="en-US" sz="2400" i="1" dirty="0"/>
                  <a:t>. </a:t>
                </a:r>
                <a:r>
                  <a:rPr lang="en-US" sz="2400" dirty="0"/>
                  <a:t>That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𝑆𝑢𝑟𝑣𝑖𝑣𝑒𝑑</m:t>
                    </m:r>
                    <m:r>
                      <m:rPr>
                        <m:nor/>
                      </m:rPr>
                      <a:rPr lang="en-US" sz="2400"/>
                      <m:t>|</m:t>
                    </m:r>
                    <m:r>
                      <m:rPr>
                        <m:nor/>
                      </m:rPr>
                      <a:rPr lang="en-US" sz="2400" b="0" i="1" smtClean="0"/>
                      <m:t> </m:t>
                    </m:r>
                    <m:r>
                      <m:rPr>
                        <m:nor/>
                      </m:rPr>
                      <a:rPr lang="en-US" sz="2400" b="0" i="1" smtClean="0"/>
                      <m:t>Pclass</m:t>
                    </m:r>
                    <m:r>
                      <m:rPr>
                        <m:nor/>
                      </m:rPr>
                      <a:rPr lang="en-US" sz="2400" b="0" smtClean="0"/>
                      <m:t>)</m:t>
                    </m:r>
                  </m:oMath>
                </a14:m>
                <a:r>
                  <a:rPr lang="en-US" sz="2400" dirty="0"/>
                  <a:t>, we get the following knowledge base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1111784"/>
                <a:ext cx="10827918" cy="852488"/>
              </a:xfrm>
              <a:prstGeom prst="rect">
                <a:avLst/>
              </a:prstGeom>
              <a:blipFill>
                <a:blip r:embed="rId3"/>
                <a:stretch>
                  <a:fillRect t="-10000" r="-901" b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971610"/>
                  </p:ext>
                </p:extLst>
              </p:nvPr>
            </p:nvGraphicFramePr>
            <p:xfrm>
              <a:off x="533401" y="1964273"/>
              <a:ext cx="5399314" cy="2083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3639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661809606"/>
                        </a:ext>
                      </a:extLst>
                    </a:gridCol>
                    <a:gridCol w="931995">
                      <a:extLst>
                        <a:ext uri="{9D8B030D-6E8A-4147-A177-3AD203B41FA5}">
                          <a16:colId xmlns:a16="http://schemas.microsoft.com/office/drawing/2014/main" val="2726620693"/>
                        </a:ext>
                      </a:extLst>
                    </a:gridCol>
                    <a:gridCol w="1556480">
                      <a:extLst>
                        <a:ext uri="{9D8B030D-6E8A-4147-A177-3AD203B41FA5}">
                          <a16:colId xmlns:a16="http://schemas.microsoft.com/office/drawing/2014/main" val="7168894"/>
                        </a:ext>
                      </a:extLst>
                    </a:gridCol>
                  </a:tblGrid>
                  <a:tr h="317887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/>
                            <a:t>Pclass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B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6702143"/>
                      </a:ext>
                    </a:extLst>
                  </a:tr>
                  <a:tr h="317887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Survived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1st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2nd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3rd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T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accent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45380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0.4175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507005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0.1526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0.0976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0.1335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  <a:tr h="45235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𝑷𝒄𝒍𝒂𝒔𝒔</m:t>
                                </m:r>
                                <m:r>
                                  <a:rPr lang="en-US" sz="1600" b="1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1600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0.5510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846221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75718713-50D7-4626-A4D9-54DD9A04A0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8971610"/>
                  </p:ext>
                </p:extLst>
              </p:nvPr>
            </p:nvGraphicFramePr>
            <p:xfrm>
              <a:off x="533401" y="1964273"/>
              <a:ext cx="5399314" cy="208372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83639">
                      <a:extLst>
                        <a:ext uri="{9D8B030D-6E8A-4147-A177-3AD203B41FA5}">
                          <a16:colId xmlns:a16="http://schemas.microsoft.com/office/drawing/2014/main" val="321710648"/>
                        </a:ext>
                      </a:extLst>
                    </a:gridCol>
                    <a:gridCol w="762000">
                      <a:extLst>
                        <a:ext uri="{9D8B030D-6E8A-4147-A177-3AD203B41FA5}">
                          <a16:colId xmlns:a16="http://schemas.microsoft.com/office/drawing/2014/main" val="2584343254"/>
                        </a:ext>
                      </a:extLst>
                    </a:gridCol>
                    <a:gridCol w="965200">
                      <a:extLst>
                        <a:ext uri="{9D8B030D-6E8A-4147-A177-3AD203B41FA5}">
                          <a16:colId xmlns:a16="http://schemas.microsoft.com/office/drawing/2014/main" val="3661809606"/>
                        </a:ext>
                      </a:extLst>
                    </a:gridCol>
                    <a:gridCol w="931995">
                      <a:extLst>
                        <a:ext uri="{9D8B030D-6E8A-4147-A177-3AD203B41FA5}">
                          <a16:colId xmlns:a16="http://schemas.microsoft.com/office/drawing/2014/main" val="2726620693"/>
                        </a:ext>
                      </a:extLst>
                    </a:gridCol>
                    <a:gridCol w="1556480">
                      <a:extLst>
                        <a:ext uri="{9D8B030D-6E8A-4147-A177-3AD203B41FA5}">
                          <a16:colId xmlns:a16="http://schemas.microsoft.com/office/drawing/2014/main" val="7168894"/>
                        </a:ext>
                      </a:extLst>
                    </a:gridCol>
                  </a:tblGrid>
                  <a:tr h="335280"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381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 err="1"/>
                            <a:t>Pclass</a:t>
                          </a:r>
                          <a:endParaRPr lang="en-US" sz="1600" dirty="0"/>
                        </a:p>
                      </a:txBody>
                      <a:tcPr>
                        <a:lnL w="12700" cmpd="sng">
                          <a:noFill/>
                        </a:lnL>
                        <a:lnB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>
                        <a:lnB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116702143"/>
                      </a:ext>
                    </a:extLst>
                  </a:tr>
                  <a:tr h="335280">
                    <a:tc>
                      <a:txBody>
                        <a:bodyPr/>
                        <a:lstStyle/>
                        <a:p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Survived</a:t>
                          </a:r>
                        </a:p>
                      </a:txBody>
                      <a:tcPr>
                        <a:lnT w="38100" cmpd="sng">
                          <a:noFill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1st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2nd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1" dirty="0">
                              <a:solidFill>
                                <a:schemeClr val="bg1"/>
                              </a:solidFill>
                            </a:rPr>
                            <a:t>3rd</a:t>
                          </a:r>
                        </a:p>
                      </a:txBody>
                      <a:tcPr>
                        <a:lnT w="3175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D34817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3175" cap="flat" cmpd="sng" algn="ctr">
                          <a:solidFill>
                            <a:schemeClr val="bg2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4"/>
                          <a:stretch>
                            <a:fillRect l="-246875" t="-105455" r="-781" b="-4272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83645800"/>
                      </a:ext>
                    </a:extLst>
                  </a:tr>
                  <a:tr h="453807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0 - Died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0.0897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0.1088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0.4175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0.6161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01514556"/>
                      </a:ext>
                    </a:extLst>
                  </a:tr>
                  <a:tr h="507005">
                    <a:tc>
                      <a:txBody>
                        <a:bodyPr/>
                        <a:lstStyle/>
                        <a:p>
                          <a:r>
                            <a:rPr lang="en-US" sz="1600" dirty="0"/>
                            <a:t>1 - Survived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0.1526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0.0976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0.1335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0.3839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36125098"/>
                      </a:ext>
                    </a:extLst>
                  </a:tr>
                  <a:tr h="45235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515" t="-367568" r="-358247" b="-27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0.2424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0.2065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600" dirty="0"/>
                            <a:t>0.5510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600" dirty="0"/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26846221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4763DCF-7054-47AD-BF8D-63A1BEC1CE48}"/>
                  </a:ext>
                </a:extLst>
              </p:cNvPr>
              <p:cNvSpPr txBox="1"/>
              <p:nvPr/>
            </p:nvSpPr>
            <p:spPr>
              <a:xfrm>
                <a:off x="6604726" y="1970137"/>
                <a:ext cx="3056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Pclass</m:t>
                      </m:r>
                      <m:r>
                        <m:rPr>
                          <m:nor/>
                        </m:rPr>
                        <a:rPr lang="en-US" b="0" i="1" smtClean="0"/>
                        <m:t>=1</m:t>
                      </m:r>
                      <m:r>
                        <m:rPr>
                          <m:nor/>
                        </m:rPr>
                        <a:rPr lang="en-US" b="0" i="1" smtClean="0"/>
                        <m:t>st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4763DCF-7054-47AD-BF8D-63A1BEC1CE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26" y="1970137"/>
                <a:ext cx="3056157" cy="276999"/>
              </a:xfrm>
              <a:prstGeom prst="rect">
                <a:avLst/>
              </a:prstGeom>
              <a:blipFill>
                <a:blip r:embed="rId5"/>
                <a:stretch>
                  <a:fillRect l="-1195" t="-2174" r="-159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E01525B-F8A5-4C0D-B4EB-8E2C52CDF699}"/>
                  </a:ext>
                </a:extLst>
              </p:cNvPr>
              <p:cNvSpPr txBox="1"/>
              <p:nvPr/>
            </p:nvSpPr>
            <p:spPr>
              <a:xfrm>
                <a:off x="6343726" y="2424056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1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st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0.1526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0.2424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=62.95%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CE01525B-F8A5-4C0D-B4EB-8E2C52CDF6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26" y="2424056"/>
                <a:ext cx="5497285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58787440-6666-4B15-A506-495B411EF78C}"/>
              </a:ext>
            </a:extLst>
          </p:cNvPr>
          <p:cNvSpPr txBox="1"/>
          <p:nvPr/>
        </p:nvSpPr>
        <p:spPr>
          <a:xfrm>
            <a:off x="366824" y="4381849"/>
            <a:ext cx="59770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US" dirty="0"/>
              <a:t>This table contains the probability of the intersection of </a:t>
            </a:r>
            <a:br>
              <a:rPr lang="en-US" dirty="0"/>
            </a:br>
            <a:r>
              <a:rPr lang="en-US" dirty="0"/>
              <a:t>events on the center cells, on the edges we have the marginal</a:t>
            </a:r>
            <a:br>
              <a:rPr lang="en-US" dirty="0"/>
            </a:br>
            <a:r>
              <a:rPr lang="en-US" dirty="0"/>
              <a:t>probabilities of each variable. With this we can calculate </a:t>
            </a:r>
            <a:br>
              <a:rPr lang="en-US" dirty="0"/>
            </a:br>
            <a:r>
              <a:rPr lang="en-US" dirty="0"/>
              <a:t>the conditional probabilities.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F5C0F78-9ABC-4DA8-BD5A-35C7848D0712}"/>
                  </a:ext>
                </a:extLst>
              </p:cNvPr>
              <p:cNvSpPr txBox="1"/>
              <p:nvPr/>
            </p:nvSpPr>
            <p:spPr>
              <a:xfrm>
                <a:off x="6604726" y="3297266"/>
                <a:ext cx="31266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Pclass</m:t>
                      </m:r>
                      <m:r>
                        <m:rPr>
                          <m:nor/>
                        </m:rPr>
                        <a:rPr lang="en-US" b="0" i="1" smtClean="0"/>
                        <m:t>=2</m:t>
                      </m:r>
                      <m:r>
                        <m:rPr>
                          <m:nor/>
                        </m:rPr>
                        <a:rPr lang="en-US" b="0" i="1" smtClean="0"/>
                        <m:t>nd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6F5C0F78-9ABC-4DA8-BD5A-35C7848D07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726" y="3297266"/>
                <a:ext cx="3126690" cy="276999"/>
              </a:xfrm>
              <a:prstGeom prst="rect">
                <a:avLst/>
              </a:prstGeom>
              <a:blipFill>
                <a:blip r:embed="rId7"/>
                <a:stretch>
                  <a:fillRect l="-1170" t="-2222" r="-155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E6873AA-3E6D-4B2F-9FFB-96EB601DD2C9}"/>
                  </a:ext>
                </a:extLst>
              </p:cNvPr>
              <p:cNvSpPr txBox="1"/>
              <p:nvPr/>
            </p:nvSpPr>
            <p:spPr>
              <a:xfrm>
                <a:off x="6343726" y="3751185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2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nd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0.0976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0.2065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=47.26%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CE6873AA-3E6D-4B2F-9FFB-96EB601DD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726" y="3751185"/>
                <a:ext cx="5497285" cy="59362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6A517AD-17CB-4ED1-B4DE-471D021B7CF6}"/>
                  </a:ext>
                </a:extLst>
              </p:cNvPr>
              <p:cNvSpPr txBox="1"/>
              <p:nvPr/>
            </p:nvSpPr>
            <p:spPr>
              <a:xfrm>
                <a:off x="6564086" y="4790807"/>
                <a:ext cx="30914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Pclass</m:t>
                      </m:r>
                      <m:r>
                        <m:rPr>
                          <m:nor/>
                        </m:rPr>
                        <a:rPr lang="en-US" b="0" i="1" smtClean="0"/>
                        <m:t>=3</m:t>
                      </m:r>
                      <m:r>
                        <m:rPr>
                          <m:nor/>
                        </m:rPr>
                        <a:rPr lang="en-US" b="0" i="0" smtClean="0"/>
                        <m:t>rd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CuadroTexto 15">
                <a:extLst>
                  <a:ext uri="{FF2B5EF4-FFF2-40B4-BE49-F238E27FC236}">
                    <a16:creationId xmlns:a16="http://schemas.microsoft.com/office/drawing/2014/main" id="{C6A517AD-17CB-4ED1-B4DE-471D021B7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4086" y="4790807"/>
                <a:ext cx="3091424" cy="276999"/>
              </a:xfrm>
              <a:prstGeom prst="rect">
                <a:avLst/>
              </a:prstGeom>
              <a:blipFill>
                <a:blip r:embed="rId9"/>
                <a:stretch>
                  <a:fillRect l="-1381" t="-2222" r="-1578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AE5C67A-846F-4C2B-BF8A-C548226ACEDB}"/>
                  </a:ext>
                </a:extLst>
              </p:cNvPr>
              <p:cNvSpPr txBox="1"/>
              <p:nvPr/>
            </p:nvSpPr>
            <p:spPr>
              <a:xfrm>
                <a:off x="6303086" y="5244726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3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d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0.1335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0.5510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=24.22%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AAE5C67A-846F-4C2B-BF8A-C548226ACE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086" y="5244726"/>
                <a:ext cx="5497285" cy="5936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96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50800"/>
            <a:ext cx="11262924" cy="577655"/>
          </a:xfrm>
        </p:spPr>
        <p:txBody>
          <a:bodyPr>
            <a:noAutofit/>
          </a:bodyPr>
          <a:lstStyle/>
          <a:p>
            <a:r>
              <a:rPr lang="en-US" sz="2800" dirty="0"/>
              <a:t>Classification (DP): Solving Titanic Dataset Using Bayes, One Predictor (</a:t>
            </a:r>
            <a:r>
              <a:rPr lang="en-US" sz="2800" dirty="0" err="1"/>
              <a:t>Pclass</a:t>
            </a:r>
            <a:r>
              <a:rPr lang="en-US" sz="2800" dirty="0"/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63FC455-2ED3-44F4-8B11-9D0D2ADE57C1}"/>
              </a:ext>
            </a:extLst>
          </p:cNvPr>
          <p:cNvSpPr txBox="1"/>
          <p:nvPr/>
        </p:nvSpPr>
        <p:spPr>
          <a:xfrm>
            <a:off x="7091764" y="3901191"/>
            <a:ext cx="4804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We can create one model that says if passenger is first class he survived, otherwise he died. With this we should achieve 67.89%. Can you see why?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D73F8A1-8081-4CD1-88F1-1AB97B540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69" y="760412"/>
            <a:ext cx="6942995" cy="52847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831199D-E9F1-4DA1-B4E4-DFF3BD395715}"/>
                  </a:ext>
                </a:extLst>
              </p:cNvPr>
              <p:cNvSpPr txBox="1"/>
              <p:nvPr/>
            </p:nvSpPr>
            <p:spPr>
              <a:xfrm>
                <a:off x="6424547" y="1097455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1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st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=62.95%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831199D-E9F1-4DA1-B4E4-DFF3BD3957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547" y="1097455"/>
                <a:ext cx="5497285" cy="5936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F45DDF-B15D-49DB-9B23-6D317DFF91DF}"/>
                  </a:ext>
                </a:extLst>
              </p:cNvPr>
              <p:cNvSpPr txBox="1"/>
              <p:nvPr/>
            </p:nvSpPr>
            <p:spPr>
              <a:xfrm>
                <a:off x="6597725" y="1977391"/>
                <a:ext cx="5150928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2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nd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=47.26%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4F45DDF-B15D-49DB-9B23-6D317DFF9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25" y="1977391"/>
                <a:ext cx="5150928" cy="5936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6056C23-F0DC-4CDF-AE93-45AAB8940528}"/>
                  </a:ext>
                </a:extLst>
              </p:cNvPr>
              <p:cNvSpPr txBox="1"/>
              <p:nvPr/>
            </p:nvSpPr>
            <p:spPr>
              <a:xfrm>
                <a:off x="6424089" y="2875243"/>
                <a:ext cx="5497285" cy="5936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3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d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=24.22%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6056C23-F0DC-4CDF-AE93-45AAB89405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089" y="2875243"/>
                <a:ext cx="5497285" cy="5936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25994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139787"/>
            <a:ext cx="11262924" cy="442155"/>
          </a:xfrm>
        </p:spPr>
        <p:txBody>
          <a:bodyPr>
            <a:noAutofit/>
          </a:bodyPr>
          <a:lstStyle/>
          <a:p>
            <a:r>
              <a:rPr lang="en-US" sz="2400" dirty="0"/>
              <a:t>Classification (DP): Solving Titanic Dataset Using Bayes, Two Predictors (</a:t>
            </a:r>
            <a:r>
              <a:rPr lang="en-US" sz="2400" dirty="0" err="1"/>
              <a:t>Pclass,Sex</a:t>
            </a:r>
            <a:r>
              <a:rPr lang="en-US" sz="2400" dirty="0"/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6824" y="725348"/>
                <a:ext cx="10827918" cy="99589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>
                <a:normAutofit fontScale="92500" lnSpcReduction="10000"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2400" dirty="0"/>
                  <a:t>We will now try with creating a model that considers if the passenger </a:t>
                </a:r>
                <a:r>
                  <a:rPr lang="en-US" sz="2400" i="1" dirty="0"/>
                  <a:t>Survive</a:t>
                </a:r>
                <a:r>
                  <a:rPr lang="en-US" sz="2400" dirty="0"/>
                  <a:t> given two variables </a:t>
                </a:r>
                <a:r>
                  <a:rPr lang="en-US" sz="2400" i="1" dirty="0" err="1"/>
                  <a:t>Pclass</a:t>
                </a:r>
                <a:r>
                  <a:rPr lang="en-US" sz="2400" i="1" dirty="0"/>
                  <a:t> </a:t>
                </a:r>
                <a:r>
                  <a:rPr lang="en-US" sz="2400" dirty="0"/>
                  <a:t>and</a:t>
                </a:r>
                <a:r>
                  <a:rPr lang="en-US" sz="2400" i="1" dirty="0"/>
                  <a:t> Sex. </a:t>
                </a:r>
                <a:r>
                  <a:rPr lang="en-US" sz="2400" dirty="0"/>
                  <a:t>That is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𝑆𝑢𝑟𝑣𝑖𝑣𝑒𝑑</m:t>
                    </m:r>
                    <m:r>
                      <m:rPr>
                        <m:nor/>
                      </m:rPr>
                      <a:rPr lang="en-US" sz="2400"/>
                      <m:t>|</m:t>
                    </m:r>
                    <m:r>
                      <m:rPr>
                        <m:nor/>
                      </m:rPr>
                      <a:rPr lang="en-US" sz="2400" b="0" i="1" smtClean="0"/>
                      <m:t> </m:t>
                    </m:r>
                    <m:r>
                      <m:rPr>
                        <m:nor/>
                      </m:rPr>
                      <a:rPr lang="en-US" sz="2400" b="0" i="1" smtClean="0"/>
                      <m:t>Pclass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𝑆𝑒𝑥</m:t>
                    </m:r>
                    <m:r>
                      <m:rPr>
                        <m:nor/>
                      </m:rPr>
                      <a:rPr lang="en-US" sz="2400" b="0" smtClean="0"/>
                      <m:t>)</m:t>
                    </m:r>
                  </m:oMath>
                </a14:m>
                <a:r>
                  <a:rPr lang="en-US" sz="2400" dirty="0"/>
                  <a:t>, we get the following knowledge base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79A3227B-7047-46E8-BED5-19F0F75545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725348"/>
                <a:ext cx="10827918" cy="995894"/>
              </a:xfrm>
              <a:prstGeom prst="rect">
                <a:avLst/>
              </a:prstGeom>
              <a:blipFill>
                <a:blip r:embed="rId3"/>
                <a:stretch>
                  <a:fillRect t="-10429" r="-732" b="-3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75718713-50D7-4626-A4D9-54DD9A04A0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389083"/>
              </p:ext>
            </p:extLst>
          </p:nvPr>
        </p:nvGraphicFramePr>
        <p:xfrm>
          <a:off x="469280" y="1721242"/>
          <a:ext cx="6784962" cy="19666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9694">
                  <a:extLst>
                    <a:ext uri="{9D8B030D-6E8A-4147-A177-3AD203B41FA5}">
                      <a16:colId xmlns:a16="http://schemas.microsoft.com/office/drawing/2014/main" val="321710648"/>
                    </a:ext>
                  </a:extLst>
                </a:gridCol>
                <a:gridCol w="778774">
                  <a:extLst>
                    <a:ext uri="{9D8B030D-6E8A-4147-A177-3AD203B41FA5}">
                      <a16:colId xmlns:a16="http://schemas.microsoft.com/office/drawing/2014/main" val="2584343254"/>
                    </a:ext>
                  </a:extLst>
                </a:gridCol>
                <a:gridCol w="986446">
                  <a:extLst>
                    <a:ext uri="{9D8B030D-6E8A-4147-A177-3AD203B41FA5}">
                      <a16:colId xmlns:a16="http://schemas.microsoft.com/office/drawing/2014/main" val="3661809606"/>
                    </a:ext>
                  </a:extLst>
                </a:gridCol>
                <a:gridCol w="952512">
                  <a:extLst>
                    <a:ext uri="{9D8B030D-6E8A-4147-A177-3AD203B41FA5}">
                      <a16:colId xmlns:a16="http://schemas.microsoft.com/office/drawing/2014/main" val="2726620693"/>
                    </a:ext>
                  </a:extLst>
                </a:gridCol>
                <a:gridCol w="952512">
                  <a:extLst>
                    <a:ext uri="{9D8B030D-6E8A-4147-A177-3AD203B41FA5}">
                      <a16:colId xmlns:a16="http://schemas.microsoft.com/office/drawing/2014/main" val="4005330408"/>
                    </a:ext>
                  </a:extLst>
                </a:gridCol>
                <a:gridCol w="952512">
                  <a:extLst>
                    <a:ext uri="{9D8B030D-6E8A-4147-A177-3AD203B41FA5}">
                      <a16:colId xmlns:a16="http://schemas.microsoft.com/office/drawing/2014/main" val="3177883505"/>
                    </a:ext>
                  </a:extLst>
                </a:gridCol>
                <a:gridCol w="952512">
                  <a:extLst>
                    <a:ext uri="{9D8B030D-6E8A-4147-A177-3AD203B41FA5}">
                      <a16:colId xmlns:a16="http://schemas.microsoft.com/office/drawing/2014/main" val="3017945501"/>
                    </a:ext>
                  </a:extLst>
                </a:gridCol>
              </a:tblGrid>
              <a:tr h="317887">
                <a:tc>
                  <a:txBody>
                    <a:bodyPr/>
                    <a:lstStyle/>
                    <a:p>
                      <a:r>
                        <a:rPr lang="en-US" sz="1600" dirty="0"/>
                        <a:t>Sex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6514756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Pclass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b="1" dirty="0" err="1">
                          <a:solidFill>
                            <a:schemeClr val="bg1"/>
                          </a:solidFill>
                        </a:rPr>
                        <a:t>Pclass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T w="381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702143"/>
                  </a:ext>
                </a:extLst>
              </a:tr>
              <a:tr h="317887"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Survived</a:t>
                      </a:r>
                    </a:p>
                  </a:txBody>
                  <a:tcPr>
                    <a:lnT w="38100" cmpd="sng">
                      <a:noFill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1st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2nd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3rd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1st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2nd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>
                          <a:solidFill>
                            <a:schemeClr val="bg1"/>
                          </a:solidFill>
                        </a:rPr>
                        <a:t>3rd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D3481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645800"/>
                  </a:ext>
                </a:extLst>
              </a:tr>
              <a:tr h="453807">
                <a:tc>
                  <a:txBody>
                    <a:bodyPr/>
                    <a:lstStyle/>
                    <a:p>
                      <a:r>
                        <a:rPr lang="en-US" sz="1600" dirty="0"/>
                        <a:t>0 - 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0.0067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0.0864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0.3367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514556"/>
                  </a:ext>
                </a:extLst>
              </a:tr>
              <a:tr h="507005">
                <a:tc>
                  <a:txBody>
                    <a:bodyPr/>
                    <a:lstStyle/>
                    <a:p>
                      <a:r>
                        <a:rPr lang="en-US" sz="1600" dirty="0"/>
                        <a:t>1 - Survived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0.1021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0.0785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0.0808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0.0527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612509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8950B81-B01F-4461-BE2D-04238EBA07E7}"/>
                  </a:ext>
                </a:extLst>
              </p:cNvPr>
              <p:cNvSpPr txBox="1"/>
              <p:nvPr/>
            </p:nvSpPr>
            <p:spPr>
              <a:xfrm>
                <a:off x="469280" y="3951337"/>
                <a:ext cx="42776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Female</m:t>
                      </m:r>
                      <m:r>
                        <m:rPr>
                          <m:nor/>
                        </m:rPr>
                        <a:rPr lang="en-US" b="0" i="1" smtClean="0"/>
                        <m:t>, </m:t>
                      </m:r>
                      <m:r>
                        <m:rPr>
                          <m:nor/>
                        </m:rPr>
                        <a:rPr lang="en-US" b="0" i="1" smtClean="0"/>
                        <m:t>Pclass</m:t>
                      </m:r>
                      <m:r>
                        <m:rPr>
                          <m:nor/>
                        </m:rPr>
                        <a:rPr lang="en-US" b="0" i="1" smtClean="0"/>
                        <m:t>=1</m:t>
                      </m:r>
                      <m:r>
                        <m:rPr>
                          <m:nor/>
                        </m:rPr>
                        <a:rPr lang="en-US" b="0" i="1" smtClean="0"/>
                        <m:t>st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38950B81-B01F-4461-BE2D-04238EBA07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280" y="3951337"/>
                <a:ext cx="4277646" cy="276999"/>
              </a:xfrm>
              <a:prstGeom prst="rect">
                <a:avLst/>
              </a:prstGeom>
              <a:blipFill>
                <a:blip r:embed="rId4"/>
                <a:stretch>
                  <a:fillRect l="-855" t="-2174" r="-99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0FE4A41-C730-4E62-BCE0-1D1146A86AC6}"/>
                  </a:ext>
                </a:extLst>
              </p:cNvPr>
              <p:cNvSpPr txBox="1"/>
              <p:nvPr/>
            </p:nvSpPr>
            <p:spPr>
              <a:xfrm>
                <a:off x="-140540" y="4491779"/>
                <a:ext cx="5497285" cy="576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Sex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Female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1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st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𝐹𝑒𝑚𝑎𝑙𝑒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10FE4A41-C730-4E62-BCE0-1D1146A86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40540" y="4491779"/>
                <a:ext cx="5497285" cy="57682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CF6E49E-D53E-445C-958B-F8F8B9A62557}"/>
                  </a:ext>
                </a:extLst>
              </p:cNvPr>
              <p:cNvSpPr/>
              <p:nvPr/>
            </p:nvSpPr>
            <p:spPr>
              <a:xfrm>
                <a:off x="366824" y="5255141"/>
                <a:ext cx="3196708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0.1021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0.1021+0.0033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=96.86%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DCF6E49E-D53E-445C-958B-F8F8B9A625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5255141"/>
                <a:ext cx="3196708" cy="6173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D2B6B42-D73C-45ED-826F-9961A99C93AE}"/>
                  </a:ext>
                </a:extLst>
              </p:cNvPr>
              <p:cNvSpPr txBox="1"/>
              <p:nvPr/>
            </p:nvSpPr>
            <p:spPr>
              <a:xfrm>
                <a:off x="5306253" y="3951337"/>
                <a:ext cx="43081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𝑆𝑢𝑟𝑣𝑖𝑣𝑒𝑑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m:rPr>
                          <m:nor/>
                        </m:rPr>
                        <a:rPr lang="en-US"/>
                        <m:t>|</m:t>
                      </m:r>
                      <m:r>
                        <m:rPr>
                          <m:nor/>
                        </m:rPr>
                        <a:rPr lang="en-US" i="1"/>
                        <m:t> </m:t>
                      </m:r>
                      <m:r>
                        <m:rPr>
                          <m:nor/>
                        </m:rPr>
                        <a:rPr lang="en-US" b="0" i="1" smtClean="0"/>
                        <m:t>Sex</m:t>
                      </m:r>
                      <m:r>
                        <m:rPr>
                          <m:nor/>
                        </m:rPr>
                        <a:rPr lang="en-US" b="0" i="1" smtClean="0"/>
                        <m:t>=</m:t>
                      </m:r>
                      <m:r>
                        <m:rPr>
                          <m:nor/>
                        </m:rPr>
                        <a:rPr lang="en-US" b="0" i="1" smtClean="0"/>
                        <m:t>Female</m:t>
                      </m:r>
                      <m:r>
                        <m:rPr>
                          <m:nor/>
                        </m:rPr>
                        <a:rPr lang="en-US" b="0" i="1" smtClean="0"/>
                        <m:t>, </m:t>
                      </m:r>
                      <m:r>
                        <m:rPr>
                          <m:nor/>
                        </m:rPr>
                        <a:rPr lang="en-US" b="0" i="1" smtClean="0"/>
                        <m:t>Pclass</m:t>
                      </m:r>
                      <m:r>
                        <m:rPr>
                          <m:nor/>
                        </m:rPr>
                        <a:rPr lang="en-US" b="0" i="1" smtClean="0"/>
                        <m:t>=3</m:t>
                      </m:r>
                      <m:r>
                        <m:rPr>
                          <m:nor/>
                        </m:rPr>
                        <a:rPr lang="en-US" b="0" i="1" smtClean="0"/>
                        <m:t>rd</m:t>
                      </m:r>
                      <m:r>
                        <m:rPr>
                          <m:nor/>
                        </m:rPr>
                        <a:rPr lang="en-US" b="0" smtClean="0"/>
                        <m:t>)</m:t>
                      </m:r>
                      <m:r>
                        <m:rPr>
                          <m:nor/>
                        </m:rPr>
                        <a:rPr lang="en-US" b="0" i="1" smtClean="0"/>
                        <m:t> = ?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1D2B6B42-D73C-45ED-826F-9961A99C9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253" y="3951337"/>
                <a:ext cx="4308102" cy="276999"/>
              </a:xfrm>
              <a:prstGeom prst="rect">
                <a:avLst/>
              </a:prstGeom>
              <a:blipFill>
                <a:blip r:embed="rId7"/>
                <a:stretch>
                  <a:fillRect l="-707" t="-2174" r="-990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9F373D0-0AD2-4DBE-B122-7144D6E996ED}"/>
                  </a:ext>
                </a:extLst>
              </p:cNvPr>
              <p:cNvSpPr txBox="1"/>
              <p:nvPr/>
            </p:nvSpPr>
            <p:spPr>
              <a:xfrm>
                <a:off x="4696433" y="4491779"/>
                <a:ext cx="5497285" cy="5768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Sex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Female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Pclass</m:t>
                          </m:r>
                          <m:r>
                            <m:rPr>
                              <m:nor/>
                            </m:rPr>
                            <a:rPr lang="en-US" i="1"/>
                            <m:t>=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3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rd</m:t>
                          </m:r>
                          <m:r>
                            <m:rPr>
                              <m:nor/>
                            </m:rPr>
                            <a:rPr lang="en-US"/>
                            <m:t>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𝑃𝑐𝑙𝑎𝑠𝑠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𝑆𝑒𝑥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𝐹𝑒𝑚𝑎𝑙𝑒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br>
                  <a:rPr lang="en-US" b="0" i="1" dirty="0">
                    <a:latin typeface="Cambria Math" panose="02040503050406030204" pitchFamily="18" charset="0"/>
                  </a:rPr>
                </a:br>
                <a:endParaRPr lang="en-US" dirty="0"/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49F373D0-0AD2-4DBE-B122-7144D6E996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6433" y="4491779"/>
                <a:ext cx="5497285" cy="57682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2F72E255-7A44-449E-A191-0FE07591F1BF}"/>
                  </a:ext>
                </a:extLst>
              </p:cNvPr>
              <p:cNvSpPr/>
              <p:nvPr/>
            </p:nvSpPr>
            <p:spPr>
              <a:xfrm>
                <a:off x="5203797" y="5255141"/>
                <a:ext cx="3196709" cy="617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0.0808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0.0808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0.0808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50.00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2F72E255-7A44-449E-A191-0FE07591F1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3797" y="5255141"/>
                <a:ext cx="3196709" cy="6173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699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9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A094C333-2AA3-495D-B4E9-C713B1D3105F}"/>
              </a:ext>
            </a:extLst>
          </p:cNvPr>
          <p:cNvSpPr/>
          <p:nvPr/>
        </p:nvSpPr>
        <p:spPr>
          <a:xfrm>
            <a:off x="8741815" y="6408000"/>
            <a:ext cx="3366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https://www.kaggle.com/c/titanic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301FD32-B396-43E2-9CA7-98313F1DA571}"/>
              </a:ext>
            </a:extLst>
          </p:cNvPr>
          <p:cNvSpPr txBox="1">
            <a:spLocks/>
          </p:cNvSpPr>
          <p:nvPr/>
        </p:nvSpPr>
        <p:spPr>
          <a:xfrm>
            <a:off x="366824" y="139787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Classification (DP): Solving Titanic Dataset Using Bayes, Two Predictors (</a:t>
            </a:r>
            <a:r>
              <a:rPr lang="en-US" sz="2400" dirty="0" err="1"/>
              <a:t>Pclass,Sex</a:t>
            </a:r>
            <a:r>
              <a:rPr lang="en-US" sz="2400" dirty="0"/>
              <a:t>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4318FDD-D8ED-4C79-BCCF-3A305EC5A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720" y="904943"/>
            <a:ext cx="6774815" cy="518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68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1E825-33CA-4F30-941D-AF421CD6F04A}"/>
              </a:ext>
            </a:extLst>
          </p:cNvPr>
          <p:cNvSpPr txBox="1">
            <a:spLocks/>
          </p:cNvSpPr>
          <p:nvPr/>
        </p:nvSpPr>
        <p:spPr>
          <a:xfrm>
            <a:off x="366824" y="139787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Comparing Classifiers: Confusion Matrix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E60FB064-43F7-48B2-BB79-438665013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1814041"/>
                  </p:ext>
                </p:extLst>
              </p:nvPr>
            </p:nvGraphicFramePr>
            <p:xfrm>
              <a:off x="730807" y="1114784"/>
              <a:ext cx="4693449" cy="11097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679">
                      <a:extLst>
                        <a:ext uri="{9D8B030D-6E8A-4147-A177-3AD203B41FA5}">
                          <a16:colId xmlns:a16="http://schemas.microsoft.com/office/drawing/2014/main" val="3710752343"/>
                        </a:ext>
                      </a:extLst>
                    </a:gridCol>
                    <a:gridCol w="1568232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866538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= 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acc>
                                  <m:accPr>
                                    <m:chr m:val="̂"/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acc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 = 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True Negative (TN)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False Positive (FP)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accent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False Negative (FN)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True Positive (TP)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E60FB064-43F7-48B2-BB79-438665013B2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1814041"/>
                  </p:ext>
                </p:extLst>
              </p:nvPr>
            </p:nvGraphicFramePr>
            <p:xfrm>
              <a:off x="730807" y="1114784"/>
              <a:ext cx="4693449" cy="1109726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58679">
                      <a:extLst>
                        <a:ext uri="{9D8B030D-6E8A-4147-A177-3AD203B41FA5}">
                          <a16:colId xmlns:a16="http://schemas.microsoft.com/office/drawing/2014/main" val="3710752343"/>
                        </a:ext>
                      </a:extLst>
                    </a:gridCol>
                    <a:gridCol w="1568232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866538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312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80934" t="-1613" r="-120233" b="-1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1466" t="-1613" r="-651" b="-1983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3" t="-105000" r="-273430" b="-1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True Negative (TN)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False Positive (FP)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83" t="-201639" r="-27343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False Negative (FN)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/>
                            <a:t>True Positive (TP)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CuadroTexto 4">
            <a:extLst>
              <a:ext uri="{FF2B5EF4-FFF2-40B4-BE49-F238E27FC236}">
                <a16:creationId xmlns:a16="http://schemas.microsoft.com/office/drawing/2014/main" id="{56FC6571-40D7-4B81-B103-901A0327F52F}"/>
              </a:ext>
            </a:extLst>
          </p:cNvPr>
          <p:cNvSpPr txBox="1"/>
          <p:nvPr/>
        </p:nvSpPr>
        <p:spPr>
          <a:xfrm>
            <a:off x="366822" y="2698074"/>
            <a:ext cx="54214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TN: Instances your model predicted to belong to class 0, and in fact belonged to class 0</a:t>
            </a:r>
          </a:p>
          <a:p>
            <a:endParaRPr lang="en-US" sz="1600" dirty="0"/>
          </a:p>
          <a:p>
            <a:r>
              <a:rPr lang="en-US" sz="1600" dirty="0"/>
              <a:t>FN: Instances  your model predicted to belong to class 0, but they really belonged to class 1</a:t>
            </a:r>
          </a:p>
          <a:p>
            <a:endParaRPr lang="en-US" sz="1600" dirty="0"/>
          </a:p>
          <a:p>
            <a:r>
              <a:rPr lang="en-US" sz="1600" dirty="0"/>
              <a:t>FP: Instances your model predicted to belong to class 1, but they really belonged to class 0</a:t>
            </a:r>
          </a:p>
          <a:p>
            <a:endParaRPr lang="en-US" sz="1600" dirty="0"/>
          </a:p>
          <a:p>
            <a:r>
              <a:rPr lang="en-US" sz="1600" dirty="0"/>
              <a:t>TP: Instances your model predicted to belong to class 1, and in fact belonged to class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379E1A2-D98F-4CE0-800E-1CB462E4299C}"/>
                  </a:ext>
                </a:extLst>
              </p:cNvPr>
              <p:cNvSpPr txBox="1"/>
              <p:nvPr/>
            </p:nvSpPr>
            <p:spPr>
              <a:xfrm>
                <a:off x="7028159" y="1044297"/>
                <a:ext cx="3023968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379E1A2-D98F-4CE0-800E-1CB462E42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8159" y="1044297"/>
                <a:ext cx="3023968" cy="4651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087E2E2-6799-45BB-AE9D-85DF229DBF74}"/>
                  </a:ext>
                </a:extLst>
              </p:cNvPr>
              <p:cNvSpPr txBox="1"/>
              <p:nvPr/>
            </p:nvSpPr>
            <p:spPr>
              <a:xfrm>
                <a:off x="6616825" y="1904064"/>
                <a:ext cx="2153538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087E2E2-6799-45BB-AE9D-85DF229DB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6825" y="1904064"/>
                <a:ext cx="2153538" cy="465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75DFC72-2CB5-4167-816A-20D44F55DFDC}"/>
                  </a:ext>
                </a:extLst>
              </p:cNvPr>
              <p:cNvSpPr txBox="1"/>
              <p:nvPr/>
            </p:nvSpPr>
            <p:spPr>
              <a:xfrm>
                <a:off x="9307655" y="1904065"/>
                <a:ext cx="2163156" cy="4651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A75DFC72-2CB5-4167-816A-20D44F55D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7655" y="1904065"/>
                <a:ext cx="2163156" cy="465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CuadroTexto 8">
            <a:extLst>
              <a:ext uri="{FF2B5EF4-FFF2-40B4-BE49-F238E27FC236}">
                <a16:creationId xmlns:a16="http://schemas.microsoft.com/office/drawing/2014/main" id="{9DDD02A6-BA81-44FF-8DE9-ADB5A93794BE}"/>
              </a:ext>
            </a:extLst>
          </p:cNvPr>
          <p:cNvSpPr txBox="1"/>
          <p:nvPr/>
        </p:nvSpPr>
        <p:spPr>
          <a:xfrm>
            <a:off x="6271952" y="2693344"/>
            <a:ext cx="54214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Accuracy</a:t>
            </a:r>
            <a:r>
              <a:rPr lang="en-US" sz="1600" dirty="0"/>
              <a:t> is the rate of correctly classified instances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Sensitivity</a:t>
            </a:r>
            <a:r>
              <a:rPr lang="en-US" sz="1600" dirty="0"/>
              <a:t> is the rate of positives correctly classified</a:t>
            </a:r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/>
              <a:t>Specificity</a:t>
            </a:r>
            <a:r>
              <a:rPr lang="en-US" sz="1600" dirty="0"/>
              <a:t> is the rate of negatives correctly classified</a:t>
            </a:r>
          </a:p>
          <a:p>
            <a:endParaRPr lang="en-US" sz="1600" dirty="0"/>
          </a:p>
          <a:p>
            <a:r>
              <a:rPr lang="en-US" sz="1600" dirty="0"/>
              <a:t>Observe that on titanic dataset we could get an accuracy of 61.61% by stating everyone died. However we would get 0% sensitivity</a:t>
            </a:r>
          </a:p>
          <a:p>
            <a:endParaRPr lang="en-US" sz="1600" dirty="0"/>
          </a:p>
          <a:p>
            <a:r>
              <a:rPr lang="en-US" sz="1600" b="1" dirty="0"/>
              <a:t>Which metric you should use depends on the application domain  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6E5F112-648F-4DA6-B251-9751A275D55D}"/>
              </a:ext>
            </a:extLst>
          </p:cNvPr>
          <p:cNvSpPr/>
          <p:nvPr/>
        </p:nvSpPr>
        <p:spPr>
          <a:xfrm>
            <a:off x="7414244" y="6470912"/>
            <a:ext cx="4678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https://en.wikipedia.org/wiki/Confusion_matrix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806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F6AF9-5E79-4CC2-9073-E16103683363}"/>
              </a:ext>
            </a:extLst>
          </p:cNvPr>
          <p:cNvSpPr txBox="1">
            <a:spLocks/>
          </p:cNvSpPr>
          <p:nvPr/>
        </p:nvSpPr>
        <p:spPr>
          <a:xfrm>
            <a:off x="366824" y="139787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/>
              <a:t>Comparing Classifiers: Classifiers comparison (Test Set)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0170879A-074A-4610-8EED-CD00180E2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627963"/>
                  </p:ext>
                </p:extLst>
              </p:nvPr>
            </p:nvGraphicFramePr>
            <p:xfrm>
              <a:off x="1307263" y="1262155"/>
              <a:ext cx="2370657" cy="104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2384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288273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𝑺𝒆𝒙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151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a 3">
                <a:extLst>
                  <a:ext uri="{FF2B5EF4-FFF2-40B4-BE49-F238E27FC236}">
                    <a16:creationId xmlns:a16="http://schemas.microsoft.com/office/drawing/2014/main" id="{0170879A-074A-4610-8EED-CD00180E292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1627963"/>
                  </p:ext>
                </p:extLst>
              </p:nvPr>
            </p:nvGraphicFramePr>
            <p:xfrm>
              <a:off x="1307263" y="1262155"/>
              <a:ext cx="2370657" cy="10464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2384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288273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56" t="-1639" r="-513" b="-18524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151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24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36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84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BACA46A-4E4B-4C08-8682-03451D0F6E57}"/>
                  </a:ext>
                </a:extLst>
              </p:cNvPr>
              <p:cNvSpPr txBox="1"/>
              <p:nvPr/>
            </p:nvSpPr>
            <p:spPr>
              <a:xfrm>
                <a:off x="285544" y="2560586"/>
                <a:ext cx="3927485" cy="471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151+84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151+84+36+24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=79.66%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1BACA46A-4E4B-4C08-8682-03451D0F6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4" y="2560586"/>
                <a:ext cx="3927485" cy="471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A7FB08-5040-476D-BBFA-44DD4BE55025}"/>
                  </a:ext>
                </a:extLst>
              </p:cNvPr>
              <p:cNvSpPr txBox="1"/>
              <p:nvPr/>
            </p:nvSpPr>
            <p:spPr>
              <a:xfrm>
                <a:off x="285543" y="3385530"/>
                <a:ext cx="3022174" cy="4667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84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36+84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=70.00%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E4A7FB08-5040-476D-BBFA-44DD4BE550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" y="3385530"/>
                <a:ext cx="3022174" cy="4667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75D1C3-9385-4D66-9A36-31FFA779D751}"/>
                  </a:ext>
                </a:extLst>
              </p:cNvPr>
              <p:cNvSpPr txBox="1"/>
              <p:nvPr/>
            </p:nvSpPr>
            <p:spPr>
              <a:xfrm>
                <a:off x="285543" y="4205473"/>
                <a:ext cx="3145605" cy="4717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151+24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=86.28%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875D1C3-9385-4D66-9A36-31FFA779D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43" y="4205473"/>
                <a:ext cx="3145605" cy="4717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3">
                <a:extLst>
                  <a:ext uri="{FF2B5EF4-FFF2-40B4-BE49-F238E27FC236}">
                    <a16:creationId xmlns:a16="http://schemas.microsoft.com/office/drawing/2014/main" id="{C629184C-E726-4F27-9456-E77C710D3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35139"/>
                  </p:ext>
                </p:extLst>
              </p:nvPr>
            </p:nvGraphicFramePr>
            <p:xfrm>
              <a:off x="4655736" y="1261768"/>
              <a:ext cx="2370657" cy="1047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2384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288273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161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𝑷𝒄𝒍𝒂𝒔𝒔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150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3">
                <a:extLst>
                  <a:ext uri="{FF2B5EF4-FFF2-40B4-BE49-F238E27FC236}">
                    <a16:creationId xmlns:a16="http://schemas.microsoft.com/office/drawing/2014/main" id="{C629184C-E726-4F27-9456-E77C710D3A3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9635139"/>
                  </p:ext>
                </p:extLst>
              </p:nvPr>
            </p:nvGraphicFramePr>
            <p:xfrm>
              <a:off x="4655736" y="1261768"/>
              <a:ext cx="2370657" cy="1047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2384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288273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161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256" t="-1639" r="-513" b="-1868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150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25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924B487-40F0-4D2F-BC83-BF7F2D298E92}"/>
                  </a:ext>
                </a:extLst>
              </p:cNvPr>
              <p:cNvSpPr txBox="1"/>
              <p:nvPr/>
            </p:nvSpPr>
            <p:spPr>
              <a:xfrm>
                <a:off x="4654344" y="2724165"/>
                <a:ext cx="18551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=69.38%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2924B487-40F0-4D2F-BC83-BF7F2D298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44" y="2724165"/>
                <a:ext cx="1855188" cy="246221"/>
              </a:xfrm>
              <a:prstGeom prst="rect">
                <a:avLst/>
              </a:prstGeom>
              <a:blipFill>
                <a:blip r:embed="rId7"/>
                <a:stretch>
                  <a:fillRect l="-3289" r="-197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5AB2EA6-C754-4399-BA65-0C1BC5DD21CB}"/>
                  </a:ext>
                </a:extLst>
              </p:cNvPr>
              <p:cNvSpPr txBox="1"/>
              <p:nvPr/>
            </p:nvSpPr>
            <p:spPr>
              <a:xfrm>
                <a:off x="4654344" y="3193026"/>
                <a:ext cx="20090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=46.66%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15AB2EA6-C754-4399-BA65-0C1BC5DD21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4344" y="3193026"/>
                <a:ext cx="2009076" cy="246221"/>
              </a:xfrm>
              <a:prstGeom prst="rect">
                <a:avLst/>
              </a:prstGeom>
              <a:blipFill>
                <a:blip r:embed="rId8"/>
                <a:stretch>
                  <a:fillRect l="-3040" r="-182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9C1352-26F5-41D6-ACFD-47B3B3A74EBD}"/>
                  </a:ext>
                </a:extLst>
              </p:cNvPr>
              <p:cNvSpPr txBox="1"/>
              <p:nvPr/>
            </p:nvSpPr>
            <p:spPr>
              <a:xfrm>
                <a:off x="4644726" y="3661887"/>
                <a:ext cx="20186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=85.71%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F9C1352-26F5-41D6-ACFD-47B3B3A74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4726" y="3661887"/>
                <a:ext cx="2018694" cy="246221"/>
              </a:xfrm>
              <a:prstGeom prst="rect">
                <a:avLst/>
              </a:prstGeom>
              <a:blipFill>
                <a:blip r:embed="rId9"/>
                <a:stretch>
                  <a:fillRect l="-3323" r="-1813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a 3">
                <a:extLst>
                  <a:ext uri="{FF2B5EF4-FFF2-40B4-BE49-F238E27FC236}">
                    <a16:creationId xmlns:a16="http://schemas.microsoft.com/office/drawing/2014/main" id="{6C11460B-3C59-43A2-B902-445B380DF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509078"/>
                  </p:ext>
                </p:extLst>
              </p:nvPr>
            </p:nvGraphicFramePr>
            <p:xfrm>
              <a:off x="8601964" y="1261768"/>
              <a:ext cx="2613904" cy="1047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445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420459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1613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𝑺𝒖𝒓𝒗𝒊𝒗𝒆𝒅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𝑷𝒄𝒍𝒂𝒔𝒔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𝑺𝒆𝒙</m:t>
                                </m:r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a 3">
                <a:extLst>
                  <a:ext uri="{FF2B5EF4-FFF2-40B4-BE49-F238E27FC236}">
                    <a16:creationId xmlns:a16="http://schemas.microsoft.com/office/drawing/2014/main" id="{6C11460B-3C59-43A2-B902-445B380DFAB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70509078"/>
                  </p:ext>
                </p:extLst>
              </p:nvPr>
            </p:nvGraphicFramePr>
            <p:xfrm>
              <a:off x="8601964" y="1261768"/>
              <a:ext cx="2613904" cy="104725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3445">
                      <a:extLst>
                        <a:ext uri="{9D8B030D-6E8A-4147-A177-3AD203B41FA5}">
                          <a16:colId xmlns:a16="http://schemas.microsoft.com/office/drawing/2014/main" val="2444682108"/>
                        </a:ext>
                      </a:extLst>
                    </a:gridCol>
                    <a:gridCol w="1420459">
                      <a:extLst>
                        <a:ext uri="{9D8B030D-6E8A-4147-A177-3AD203B41FA5}">
                          <a16:colId xmlns:a16="http://schemas.microsoft.com/office/drawing/2014/main" val="3933652175"/>
                        </a:ext>
                      </a:extLst>
                    </a:gridCol>
                  </a:tblGrid>
                  <a:tr h="371613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0"/>
                          <a:stretch>
                            <a:fillRect l="-233" t="-1639" r="-466" b="-18688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57668043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170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0063186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/>
                            <a:t>58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06945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8781245-4818-40C2-81A5-7C28A29BD803}"/>
                  </a:ext>
                </a:extLst>
              </p:cNvPr>
              <p:cNvSpPr txBox="1"/>
              <p:nvPr/>
            </p:nvSpPr>
            <p:spPr>
              <a:xfrm>
                <a:off x="8600572" y="2724165"/>
                <a:ext cx="185518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𝐴𝑐𝑐𝑢𝑟𝑎𝑐𝑦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=77.28%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F8781245-4818-40C2-81A5-7C28A29BD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572" y="2724165"/>
                <a:ext cx="1855188" cy="246221"/>
              </a:xfrm>
              <a:prstGeom prst="rect">
                <a:avLst/>
              </a:prstGeom>
              <a:blipFill>
                <a:blip r:embed="rId11"/>
                <a:stretch>
                  <a:fillRect l="-3289" r="-197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E6C8182-9C82-42A0-B6E4-351D799C0463}"/>
                  </a:ext>
                </a:extLst>
              </p:cNvPr>
              <p:cNvSpPr txBox="1"/>
              <p:nvPr/>
            </p:nvSpPr>
            <p:spPr>
              <a:xfrm>
                <a:off x="8600572" y="3193026"/>
                <a:ext cx="200907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𝑆𝑒𝑛𝑠𝑖𝑡𝑖𝑣𝑖𝑡𝑦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=48.33%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BE6C8182-9C82-42A0-B6E4-351D799C04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572" y="3193026"/>
                <a:ext cx="2009076" cy="246221"/>
              </a:xfrm>
              <a:prstGeom prst="rect">
                <a:avLst/>
              </a:prstGeom>
              <a:blipFill>
                <a:blip r:embed="rId12"/>
                <a:stretch>
                  <a:fillRect l="-3040" r="-1824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6DFF3FA-6834-4D9E-B72C-CA16D4935EF5}"/>
                  </a:ext>
                </a:extLst>
              </p:cNvPr>
              <p:cNvSpPr txBox="1"/>
              <p:nvPr/>
            </p:nvSpPr>
            <p:spPr>
              <a:xfrm>
                <a:off x="8590954" y="3661887"/>
                <a:ext cx="20186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𝑆𝑝𝑒𝑐𝑖𝑓𝑖𝑐𝑖𝑡𝑦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=97.14%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56DFF3FA-6834-4D9E-B72C-CA16D4935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0954" y="3661887"/>
                <a:ext cx="2018694" cy="246221"/>
              </a:xfrm>
              <a:prstGeom prst="rect">
                <a:avLst/>
              </a:prstGeom>
              <a:blipFill>
                <a:blip r:embed="rId13"/>
                <a:stretch>
                  <a:fillRect l="-3021" r="-2115" b="-3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74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3E1E-EB40-4241-93E8-5F72AB65C1A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66824" y="269056"/>
            <a:ext cx="11262924" cy="442155"/>
          </a:xfrm>
        </p:spPr>
        <p:txBody>
          <a:bodyPr>
            <a:noAutofit/>
          </a:bodyPr>
          <a:lstStyle/>
          <a:p>
            <a:r>
              <a:rPr lang="en-US" sz="2800" dirty="0"/>
              <a:t>Naïve Bayes: Simplifying things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A312A98-477D-4B00-8509-1D497496644F}"/>
                  </a:ext>
                </a:extLst>
              </p:cNvPr>
              <p:cNvSpPr/>
              <p:nvPr/>
            </p:nvSpPr>
            <p:spPr>
              <a:xfrm>
                <a:off x="366824" y="4522313"/>
                <a:ext cx="11262924" cy="17027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/>
                  <a:t>Solution is to consider that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to be conditionally independent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/>
                  <a:t>. That is for every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such that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𝑎𝑛𝑑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≠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US" sz="2000" dirty="0"/>
                  <a:t>  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. In other words, no element of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000" dirty="0"/>
                  <a:t> would give us any information about the probability of another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sz="2000" dirty="0"/>
                  <a:t> element. For example, on Titanic Dataset </a:t>
                </a:r>
                <a:r>
                  <a:rPr lang="en-US" sz="2000" dirty="0" err="1"/>
                  <a:t>Pclass</a:t>
                </a:r>
                <a:r>
                  <a:rPr lang="en-US" sz="2000" dirty="0"/>
                  <a:t> would not give any information about the sex of the person. This allows to only do linear calculations on the number of variables!</a:t>
                </a:r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EA312A98-477D-4B00-8509-1D49749664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4522313"/>
                <a:ext cx="11262924" cy="1702710"/>
              </a:xfrm>
              <a:prstGeom prst="rect">
                <a:avLst/>
              </a:prstGeom>
              <a:blipFill>
                <a:blip r:embed="rId2"/>
                <a:stretch>
                  <a:fillRect l="-541" t="-1792" r="-541" b="-5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0F8DDD3-B8BF-4E2B-AC1B-B2C4A090B8DA}"/>
                  </a:ext>
                </a:extLst>
              </p:cNvPr>
              <p:cNvSpPr/>
              <p:nvPr/>
            </p:nvSpPr>
            <p:spPr>
              <a:xfrm>
                <a:off x="464538" y="1167964"/>
                <a:ext cx="11262924" cy="13481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/>
                  <a:t>In General a Bayesian model would be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1" smtClean="0">
                        <a:latin typeface="Cambria Math" panose="020405030504060302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/>
                      <m:t>|</m:t>
                    </m:r>
                    <m:r>
                      <m:rPr>
                        <m:nor/>
                      </m:rPr>
                      <a:rPr lang="en-US" sz="2000" b="0" i="0" smtClean="0"/>
                      <m:t> </m:t>
                    </m:r>
                    <m:r>
                      <m:rPr>
                        <m:nor/>
                      </m:rPr>
                      <a:rPr lang="en-US" sz="2000" b="1" i="1" smtClean="0"/>
                      <m:t>X</m:t>
                    </m:r>
                    <m:r>
                      <m:rPr>
                        <m:nor/>
                      </m:rPr>
                      <a:rPr lang="en-US" sz="2000"/>
                      <m:t>)</m:t>
                    </m:r>
                  </m:oMath>
                </a14:m>
                <a:r>
                  <a:rPr lang="en-US" sz="2000" dirty="0"/>
                  <a:t>. Let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be the number of predictor variables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000" dirty="0"/>
                  <a:t> the number of target classes,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is the set of predictor variables and </a:t>
                </a:r>
              </a:p>
              <a:p>
                <a:pPr algn="just"/>
                <a14:m>
                  <m:oMath xmlns:m="http://schemas.openxmlformats.org/officeDocument/2006/math">
                    <m:r>
                      <a:rPr lang="en-US" sz="2000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,..,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000" dirty="0"/>
                  <a:t> is the set of target classes. Is the set of response variables. Can you see what is the problem with  this?</a:t>
                </a:r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F0F8DDD3-B8BF-4E2B-AC1B-B2C4A090B8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8" y="1167964"/>
                <a:ext cx="11262924" cy="1348126"/>
              </a:xfrm>
              <a:prstGeom prst="rect">
                <a:avLst/>
              </a:prstGeom>
              <a:blipFill>
                <a:blip r:embed="rId3"/>
                <a:stretch>
                  <a:fillRect l="-541" t="-2715" r="-541" b="-7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403CD14-B206-4438-BEBC-40ACBAEB3AB6}"/>
                  </a:ext>
                </a:extLst>
              </p:cNvPr>
              <p:cNvSpPr/>
              <p:nvPr/>
            </p:nvSpPr>
            <p:spPr>
              <a:xfrm>
                <a:off x="464538" y="2999026"/>
                <a:ext cx="11262924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en-US" sz="2000" dirty="0"/>
                  <a:t>Problem is that joint probability table grows exponentially on the number of variables. If we suppose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have the same number of possible values it would grow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000" dirty="0"/>
                  <a:t> , for example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=2,</m:t>
                    </m:r>
                  </m:oMath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 algn="just"/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sz="2000" dirty="0"/>
                  <a:t> then the table would have 2,251,799,813,685,248 cells. Is there a solution?</a:t>
                </a:r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F403CD14-B206-4438-BEBC-40ACBAEB3A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38" y="2999026"/>
                <a:ext cx="11262924" cy="1015663"/>
              </a:xfrm>
              <a:prstGeom prst="rect">
                <a:avLst/>
              </a:prstGeom>
              <a:blipFill>
                <a:blip r:embed="rId4"/>
                <a:stretch>
                  <a:fillRect l="-541" t="-3593" r="-541" b="-9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ángulo 2">
            <a:extLst>
              <a:ext uri="{FF2B5EF4-FFF2-40B4-BE49-F238E27FC236}">
                <a16:creationId xmlns:a16="http://schemas.microsoft.com/office/drawing/2014/main" id="{19D38A2D-111C-48DE-B66D-9B53D51C264D}"/>
              </a:ext>
            </a:extLst>
          </p:cNvPr>
          <p:cNvSpPr/>
          <p:nvPr/>
        </p:nvSpPr>
        <p:spPr>
          <a:xfrm>
            <a:off x="7063930" y="6404278"/>
            <a:ext cx="51280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https://en.wikipedia.org/wiki/Naive_Bayes_classifier</a:t>
            </a:r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7696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524D-259B-49EC-9876-0697A16DEA2D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Naïve Bayes: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DDDBEEB-79AA-4CB6-9B49-F7512EE33DA2}"/>
                  </a:ext>
                </a:extLst>
              </p:cNvPr>
              <p:cNvSpPr txBox="1"/>
              <p:nvPr/>
            </p:nvSpPr>
            <p:spPr>
              <a:xfrm>
                <a:off x="528869" y="791359"/>
                <a:ext cx="7052548" cy="5173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0" i="1" dirty="0"/>
                  <a:t>p</a:t>
                </a: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endChr m:val="|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BDDDBEEB-79AA-4CB6-9B49-F7512EE33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869" y="791359"/>
                <a:ext cx="7052548" cy="517386"/>
              </a:xfrm>
              <a:prstGeom prst="rect">
                <a:avLst/>
              </a:prstGeom>
              <a:blipFill>
                <a:blip r:embed="rId2"/>
                <a:stretch>
                  <a:fillRect l="-2247" b="-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6A209CC-449E-4954-A697-4DB14AE2F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4" y="1964716"/>
            <a:ext cx="9191625" cy="141922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B16E6E0-2A80-466D-B93A-A9E5C987E4BA}"/>
              </a:ext>
            </a:extLst>
          </p:cNvPr>
          <p:cNvSpPr txBox="1"/>
          <p:nvPr/>
        </p:nvSpPr>
        <p:spPr>
          <a:xfrm>
            <a:off x="459419" y="1548443"/>
            <a:ext cx="3916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Applying chain rule of conditional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59DA05-A3F0-4F8C-BF26-0EC9F1BB04F7}"/>
                  </a:ext>
                </a:extLst>
              </p:cNvPr>
              <p:cNvSpPr txBox="1"/>
              <p:nvPr/>
            </p:nvSpPr>
            <p:spPr>
              <a:xfrm>
                <a:off x="366824" y="3474060"/>
                <a:ext cx="4384662" cy="3583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If every X element is conditional independent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0359DA05-A3F0-4F8C-BF26-0EC9F1BB04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3474060"/>
                <a:ext cx="4384662" cy="358368"/>
              </a:xfrm>
              <a:prstGeom prst="rect">
                <a:avLst/>
              </a:prstGeom>
              <a:blipFill>
                <a:blip r:embed="rId4"/>
                <a:stretch>
                  <a:fillRect l="-695" t="-3390" b="-16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7690E067-EDBF-4E0F-AC8C-4FECD9DC9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7311" y="4007057"/>
            <a:ext cx="3990975" cy="90487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7F95D6B-6C4E-4A1B-9B08-2F1EBF043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261" y="4007057"/>
            <a:ext cx="1543050" cy="39052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8970730-6030-4C99-81C1-ED95C6043B5A}"/>
              </a:ext>
            </a:extLst>
          </p:cNvPr>
          <p:cNvSpPr txBox="1"/>
          <p:nvPr/>
        </p:nvSpPr>
        <p:spPr>
          <a:xfrm>
            <a:off x="366824" y="4989923"/>
            <a:ext cx="30734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Which greatly simplifies our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F869F8-C5B9-4987-9AB3-998B96F5DDB9}"/>
                  </a:ext>
                </a:extLst>
              </p:cNvPr>
              <p:cNvSpPr txBox="1"/>
              <p:nvPr/>
            </p:nvSpPr>
            <p:spPr>
              <a:xfrm>
                <a:off x="459419" y="5418963"/>
                <a:ext cx="7052548" cy="6476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400" b="0" i="1" dirty="0"/>
                  <a:t>p</a:t>
                </a:r>
                <a14:m>
                  <m:oMath xmlns:m="http://schemas.openxmlformats.org/officeDocument/2006/math">
                    <m:d>
                      <m:dPr>
                        <m:endChr m:val="|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nary>
                          <m:naryPr>
                            <m:chr m:val="∏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nary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A5F869F8-C5B9-4987-9AB3-998B96F5D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419" y="5418963"/>
                <a:ext cx="7052548" cy="647678"/>
              </a:xfrm>
              <a:prstGeom prst="rect">
                <a:avLst/>
              </a:prstGeom>
              <a:blipFill>
                <a:blip r:embed="rId7"/>
                <a:stretch>
                  <a:fillRect l="-2593" b="-8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00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D91-5576-423D-89DE-E25ECCC75F8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Naïve Bayes: Titanic Example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903AC1-0CFF-40AB-AA42-F635CB151462}"/>
              </a:ext>
            </a:extLst>
          </p:cNvPr>
          <p:cNvSpPr txBox="1"/>
          <p:nvPr/>
        </p:nvSpPr>
        <p:spPr>
          <a:xfrm>
            <a:off x="451412" y="711211"/>
            <a:ext cx="1117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calculate the conditional probability table for every variable</a:t>
            </a:r>
            <a:r>
              <a:rPr lang="en-US" b="1" dirty="0"/>
              <a:t>. Note that these are a different kind of tables to the ones we did on the past examples (joint probability tables)</a:t>
            </a:r>
          </a:p>
        </p:txBody>
      </p:sp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FDBE6EF9-2EDE-44E0-A667-1B732DBA48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410634"/>
              </p:ext>
            </p:extLst>
          </p:nvPr>
        </p:nvGraphicFramePr>
        <p:xfrm>
          <a:off x="451412" y="1793278"/>
          <a:ext cx="4583575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2907">
                  <a:extLst>
                    <a:ext uri="{9D8B030D-6E8A-4147-A177-3AD203B41FA5}">
                      <a16:colId xmlns:a16="http://schemas.microsoft.com/office/drawing/2014/main" val="1564978477"/>
                    </a:ext>
                  </a:extLst>
                </a:gridCol>
                <a:gridCol w="1064871">
                  <a:extLst>
                    <a:ext uri="{9D8B030D-6E8A-4147-A177-3AD203B41FA5}">
                      <a16:colId xmlns:a16="http://schemas.microsoft.com/office/drawing/2014/main" val="2067062416"/>
                    </a:ext>
                  </a:extLst>
                </a:gridCol>
                <a:gridCol w="1469985">
                  <a:extLst>
                    <a:ext uri="{9D8B030D-6E8A-4147-A177-3AD203B41FA5}">
                      <a16:colId xmlns:a16="http://schemas.microsoft.com/office/drawing/2014/main" val="4220921914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4139871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22189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Sex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Female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64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Male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0.8475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3992"/>
                  </a:ext>
                </a:extLst>
              </a:tr>
            </a:tbl>
          </a:graphicData>
        </a:graphic>
      </p:graphicFrame>
      <p:sp>
        <p:nvSpPr>
          <p:cNvPr id="6" name="Rectángulo 5">
            <a:extLst>
              <a:ext uri="{FF2B5EF4-FFF2-40B4-BE49-F238E27FC236}">
                <a16:creationId xmlns:a16="http://schemas.microsoft.com/office/drawing/2014/main" id="{9C71FA20-E1EE-40EB-91DB-AA9B0130FAE7}"/>
              </a:ext>
            </a:extLst>
          </p:cNvPr>
          <p:cNvSpPr/>
          <p:nvPr/>
        </p:nvSpPr>
        <p:spPr>
          <a:xfrm>
            <a:off x="5034987" y="6424158"/>
            <a:ext cx="71570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https://www.analyticsvidhya.com/blog/2017/09/naive-bayes-explained/</a:t>
            </a:r>
            <a:endParaRPr lang="en-US" dirty="0">
              <a:solidFill>
                <a:srgbClr val="00B0F0"/>
              </a:solidFill>
            </a:endParaRPr>
          </a:p>
        </p:txBody>
      </p:sp>
      <p:graphicFrame>
        <p:nvGraphicFramePr>
          <p:cNvPr id="7" name="Tabla 4">
            <a:extLst>
              <a:ext uri="{FF2B5EF4-FFF2-40B4-BE49-F238E27FC236}">
                <a16:creationId xmlns:a16="http://schemas.microsoft.com/office/drawing/2014/main" id="{35F3814F-E609-405D-921E-951E5B82D8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3326953"/>
              </p:ext>
            </p:extLst>
          </p:nvPr>
        </p:nvGraphicFramePr>
        <p:xfrm>
          <a:off x="451412" y="3213063"/>
          <a:ext cx="3439087" cy="147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1633">
                  <a:extLst>
                    <a:ext uri="{9D8B030D-6E8A-4147-A177-3AD203B41FA5}">
                      <a16:colId xmlns:a16="http://schemas.microsoft.com/office/drawing/2014/main" val="1564978477"/>
                    </a:ext>
                  </a:extLst>
                </a:gridCol>
                <a:gridCol w="428263">
                  <a:extLst>
                    <a:ext uri="{9D8B030D-6E8A-4147-A177-3AD203B41FA5}">
                      <a16:colId xmlns:a16="http://schemas.microsoft.com/office/drawing/2014/main" val="2067062416"/>
                    </a:ext>
                  </a:extLst>
                </a:gridCol>
                <a:gridCol w="1041721">
                  <a:extLst>
                    <a:ext uri="{9D8B030D-6E8A-4147-A177-3AD203B41FA5}">
                      <a16:colId xmlns:a16="http://schemas.microsoft.com/office/drawing/2014/main" val="4220921914"/>
                    </a:ext>
                  </a:extLst>
                </a:gridCol>
                <a:gridCol w="1157470">
                  <a:extLst>
                    <a:ext uri="{9D8B030D-6E8A-4147-A177-3AD203B41FA5}">
                      <a16:colId xmlns:a16="http://schemas.microsoft.com/office/drawing/2014/main" val="41398713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Survived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12218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en-US" b="1" dirty="0" err="1">
                          <a:solidFill>
                            <a:schemeClr val="bg1"/>
                          </a:solidFill>
                        </a:rPr>
                        <a:t>Pclass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2573644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0.2747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939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8442497"/>
                  </a:ext>
                </a:extLst>
              </a:tr>
            </a:tbl>
          </a:graphicData>
        </a:graphic>
      </p:graphicFrame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A2993AB9-6BE7-4D5B-9CC7-150AB78A6E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353423"/>
              </p:ext>
            </p:extLst>
          </p:nvPr>
        </p:nvGraphicFramePr>
        <p:xfrm>
          <a:off x="451412" y="4998608"/>
          <a:ext cx="2835797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9985">
                  <a:extLst>
                    <a:ext uri="{9D8B030D-6E8A-4147-A177-3AD203B41FA5}">
                      <a16:colId xmlns:a16="http://schemas.microsoft.com/office/drawing/2014/main" val="2226142875"/>
                    </a:ext>
                  </a:extLst>
                </a:gridCol>
                <a:gridCol w="1365812">
                  <a:extLst>
                    <a:ext uri="{9D8B030D-6E8A-4147-A177-3AD203B41FA5}">
                      <a16:colId xmlns:a16="http://schemas.microsoft.com/office/drawing/2014/main" val="3762141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P(Died)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P(Survived)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590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0.6275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0.3725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013238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E52E9DA3-2A78-4000-8B76-2CA77CB0BD85}"/>
                  </a:ext>
                </a:extLst>
              </p:cNvPr>
              <p:cNvSpPr/>
              <p:nvPr/>
            </p:nvSpPr>
            <p:spPr>
              <a:xfrm>
                <a:off x="5410675" y="1777471"/>
                <a:ext cx="6257932" cy="43168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𝑃𝑐𝑙𝑎𝑠𝑠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𝑠𝑡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𝑆𝑒𝑥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𝑓𝑒𝑚𝑎𝑙𝑒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𝑆𝑢𝑟𝑣𝑖𝑣𝑒𝑑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=0.3725∗0.6711∗0.3603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=0.0900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𝐷𝑖𝑒𝑑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𝐷𝑖𝑒𝑑</m:t>
                              </m:r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=0.6275∗0.1524∗0.147=0.0140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𝑆𝑢𝑟𝑣𝑖𝑣𝑒𝑑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0.0900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0.0900+0.0140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=86.53%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𝐷𝑖𝑒𝑑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|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140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0.0900+0.0140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13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E52E9DA3-2A78-4000-8B76-2CA77CB0BD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0675" y="1777471"/>
                <a:ext cx="6257932" cy="431682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58911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A4D21-1E4F-44D0-A5C7-C6C5CF884F28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Naïve Bayes: Properties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A712857-5B47-403C-89F7-632813F9AC5D}"/>
              </a:ext>
            </a:extLst>
          </p:cNvPr>
          <p:cNvSpPr txBox="1"/>
          <p:nvPr/>
        </p:nvSpPr>
        <p:spPr>
          <a:xfrm>
            <a:off x="479393" y="729964"/>
            <a:ext cx="1060881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Works good with small amounts of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scale in the number of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Handles continuous and discrete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if the NB assumption doesn’t hold, it works great in 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strong assumption about the features to be independent which is hardly true in real life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considered a good classifier but a bad estimator, so the probabilities it predicts shouldn’t be taken so seriously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 descr="Resultado de imagen para disease detection">
            <a:extLst>
              <a:ext uri="{FF2B5EF4-FFF2-40B4-BE49-F238E27FC236}">
                <a16:creationId xmlns:a16="http://schemas.microsoft.com/office/drawing/2014/main" id="{F46D7E27-89DE-4B08-B4EB-EB0E3C3B9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792" y="4139542"/>
            <a:ext cx="2880989" cy="206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politics">
            <a:extLst>
              <a:ext uri="{FF2B5EF4-FFF2-40B4-BE49-F238E27FC236}">
                <a16:creationId xmlns:a16="http://schemas.microsoft.com/office/drawing/2014/main" id="{FF4EDA8D-1B5B-4CA3-9D73-99F331AB9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0853" y="454676"/>
            <a:ext cx="2571750" cy="2076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natural language processing">
            <a:extLst>
              <a:ext uri="{FF2B5EF4-FFF2-40B4-BE49-F238E27FC236}">
                <a16:creationId xmlns:a16="http://schemas.microsoft.com/office/drawing/2014/main" id="{95FE11BF-AD7C-4588-A2E6-55B884C04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351" y="4014063"/>
            <a:ext cx="3848377" cy="2039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9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Resultado de imagen para audio recognition">
            <a:extLst>
              <a:ext uri="{FF2B5EF4-FFF2-40B4-BE49-F238E27FC236}">
                <a16:creationId xmlns:a16="http://schemas.microsoft.com/office/drawing/2014/main" id="{A86C3092-6DD4-4F49-8CE3-FF85226DE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605" y="3869084"/>
            <a:ext cx="3859605" cy="2181516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48161" y="220266"/>
            <a:ext cx="10058400" cy="808257"/>
          </a:xfrm>
        </p:spPr>
        <p:txBody>
          <a:bodyPr/>
          <a:lstStyle/>
          <a:p>
            <a:r>
              <a:rPr lang="en-US" dirty="0"/>
              <a:t>Artificial Intelligence</a:t>
            </a:r>
          </a:p>
        </p:txBody>
      </p:sp>
      <p:pic>
        <p:nvPicPr>
          <p:cNvPr id="1026" name="Picture 2" descr="Resultado de imagen para natural language processing">
            <a:extLst>
              <a:ext uri="{FF2B5EF4-FFF2-40B4-BE49-F238E27FC236}">
                <a16:creationId xmlns:a16="http://schemas.microsoft.com/office/drawing/2014/main" id="{4496F90E-644B-40AC-9298-0CB268D9E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828" y="1221206"/>
            <a:ext cx="4539160" cy="2181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image processing">
            <a:extLst>
              <a:ext uri="{FF2B5EF4-FFF2-40B4-BE49-F238E27FC236}">
                <a16:creationId xmlns:a16="http://schemas.microsoft.com/office/drawing/2014/main" id="{8B6A4660-130F-4465-ABF0-57FF3915D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157" y="1221206"/>
            <a:ext cx="3924967" cy="220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n para robots">
            <a:extLst>
              <a:ext uri="{FF2B5EF4-FFF2-40B4-BE49-F238E27FC236}">
                <a16:creationId xmlns:a16="http://schemas.microsoft.com/office/drawing/2014/main" id="{6EFDC8EB-52C9-4415-9713-913649E248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1847" r="27357"/>
          <a:stretch/>
        </p:blipFill>
        <p:spPr bwMode="auto">
          <a:xfrm>
            <a:off x="2077726" y="3700161"/>
            <a:ext cx="1810846" cy="251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5514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C8C-12F6-48C0-BF81-9F3E97253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Logistic Regression (Binary 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3658281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24D91-5576-423D-89DE-E25ECCC75F8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Odds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6903AC1-0CFF-40AB-AA42-F635CB151462}"/>
              </a:ext>
            </a:extLst>
          </p:cNvPr>
          <p:cNvSpPr txBox="1"/>
          <p:nvPr/>
        </p:nvSpPr>
        <p:spPr>
          <a:xfrm>
            <a:off x="451412" y="711211"/>
            <a:ext cx="1117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understand logistic regressions we should first understand odds concept. Odds is term used in gambling which reflect the chances of winning a bet versus the chances of loosing it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819378-943E-4C99-BA5A-413B849E108A}"/>
                  </a:ext>
                </a:extLst>
              </p:cNvPr>
              <p:cNvSpPr txBox="1"/>
              <p:nvPr/>
            </p:nvSpPr>
            <p:spPr>
              <a:xfrm>
                <a:off x="596283" y="1560002"/>
                <a:ext cx="4860498" cy="4710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𝑊𝑖𝑛𝑛𝑖𝑛𝑔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𝐿𝑜𝑜𝑠𝑖𝑛𝑔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𝑒𝑣𝑒𝑛𝑡𝑠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𝑤𝑖𝑛𝑛𝑖𝑛𝑔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𝑝𝑟𝑜𝑏𝑎𝑏𝑖𝑙𝑖𝑡𝑦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𝑙𝑜𝑜𝑠𝑖𝑛𝑔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→(0, +∞)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Sometimes the log of the odds is used because they</a:t>
                </a:r>
                <a:br>
                  <a:rPr lang="en-US" dirty="0"/>
                </a:br>
                <a:r>
                  <a:rPr lang="en-US" dirty="0"/>
                  <a:t>had some nice properties for calculation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𝑜𝑑𝑑𝑠</m:t>
                              </m:r>
                            </m:e>
                          </m:d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+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Note that odds are not probabilities</a:t>
                </a:r>
                <a:endParaRPr lang="en-US" dirty="0"/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6819378-943E-4C99-BA5A-413B849E1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283" y="1560002"/>
                <a:ext cx="4860498" cy="4710328"/>
              </a:xfrm>
              <a:prstGeom prst="rect">
                <a:avLst/>
              </a:prstGeom>
              <a:blipFill>
                <a:blip r:embed="rId2"/>
                <a:stretch>
                  <a:fillRect l="-3011" r="-2133" b="-19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a 10">
                <a:extLst>
                  <a:ext uri="{FF2B5EF4-FFF2-40B4-BE49-F238E27FC236}">
                    <a16:creationId xmlns:a16="http://schemas.microsoft.com/office/drawing/2014/main" id="{09DDD1E9-E21E-4D3D-9AC3-17CF4F1DC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069255"/>
                  </p:ext>
                </p:extLst>
              </p:nvPr>
            </p:nvGraphicFramePr>
            <p:xfrm>
              <a:off x="6186750" y="1864884"/>
              <a:ext cx="4786052" cy="3568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513">
                      <a:extLst>
                        <a:ext uri="{9D8B030D-6E8A-4147-A177-3AD203B41FA5}">
                          <a16:colId xmlns:a16="http://schemas.microsoft.com/office/drawing/2014/main" val="2495266432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138228471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869663139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789483238"/>
                        </a:ext>
                      </a:extLst>
                    </a:gridCol>
                  </a:tblGrid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/>
                            <a:t>Winning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Loosing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𝑜𝑑𝑑𝑠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𝑜𝑑𝑑𝑠</m:t>
                                        </m:r>
                                      </m:e>
                                    </m:d>
                                  </m:e>
                                </m:func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6488985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9511171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336424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387140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1.6094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268144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-1.6094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478185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2321248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421348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a 10">
                <a:extLst>
                  <a:ext uri="{FF2B5EF4-FFF2-40B4-BE49-F238E27FC236}">
                    <a16:creationId xmlns:a16="http://schemas.microsoft.com/office/drawing/2014/main" id="{09DDD1E9-E21E-4D3D-9AC3-17CF4F1DC9DD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069255"/>
                  </p:ext>
                </p:extLst>
              </p:nvPr>
            </p:nvGraphicFramePr>
            <p:xfrm>
              <a:off x="6186750" y="1864884"/>
              <a:ext cx="4786052" cy="356824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96513">
                      <a:extLst>
                        <a:ext uri="{9D8B030D-6E8A-4147-A177-3AD203B41FA5}">
                          <a16:colId xmlns:a16="http://schemas.microsoft.com/office/drawing/2014/main" val="2495266432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138228471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869663139"/>
                        </a:ext>
                      </a:extLst>
                    </a:gridCol>
                    <a:gridCol w="1196513">
                      <a:extLst>
                        <a:ext uri="{9D8B030D-6E8A-4147-A177-3AD203B41FA5}">
                          <a16:colId xmlns:a16="http://schemas.microsoft.com/office/drawing/2014/main" val="2789483238"/>
                        </a:ext>
                      </a:extLst>
                    </a:gridCol>
                  </a:tblGrid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i="0" dirty="0"/>
                            <a:t>Winning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b="0" dirty="0"/>
                            <a:t>Loosing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531" t="-2740" r="-102551" b="-7068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740" r="-2030" b="-70684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6488985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69511171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25336424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1.25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20387140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1.6094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52268144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-1.6094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2478185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1531" t="-597297" r="-102551" b="-1013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97297" r="-2030" b="-1013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02321248"/>
                      </a:ext>
                    </a:extLst>
                  </a:tr>
                  <a:tr h="4460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706849" r="-2030" b="-274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421348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72407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63DE048-82F9-4B8B-A7F5-283CDC29C316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E59D48B-E861-4FF4-A3A1-681D03D3671D}"/>
                  </a:ext>
                </a:extLst>
              </p:cNvPr>
              <p:cNvSpPr txBox="1"/>
              <p:nvPr/>
            </p:nvSpPr>
            <p:spPr>
              <a:xfrm>
                <a:off x="2473909" y="928523"/>
                <a:ext cx="1390958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7E59D48B-E861-4FF4-A3A1-681D03D36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909" y="928523"/>
                <a:ext cx="1390958" cy="5210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n 4">
            <a:extLst>
              <a:ext uri="{FF2B5EF4-FFF2-40B4-BE49-F238E27FC236}">
                <a16:creationId xmlns:a16="http://schemas.microsoft.com/office/drawing/2014/main" id="{C8B69D1E-3FB8-4BAB-9358-32DB5F4D6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3112" y="1666875"/>
            <a:ext cx="5196636" cy="39171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4C53AAB-D64D-4465-88CA-1AD734CAD6DA}"/>
                  </a:ext>
                </a:extLst>
              </p:cNvPr>
              <p:cNvSpPr txBox="1"/>
              <p:nvPr/>
            </p:nvSpPr>
            <p:spPr>
              <a:xfrm>
                <a:off x="7904084" y="928523"/>
                <a:ext cx="2264594" cy="5210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𝑜𝑑𝑑𝑠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34C53AAB-D64D-4465-88CA-1AD734CAD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4084" y="928523"/>
                <a:ext cx="2264594" cy="5210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agen 7">
            <a:extLst>
              <a:ext uri="{FF2B5EF4-FFF2-40B4-BE49-F238E27FC236}">
                <a16:creationId xmlns:a16="http://schemas.microsoft.com/office/drawing/2014/main" id="{2964A54F-5EA5-4560-9494-C11F863B17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6" y="1663865"/>
            <a:ext cx="5392065" cy="39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23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02AA8-DAD0-4918-A5B7-2BD49F72B7AE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Logit function, doing a linear relationship with log odds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357F037-179C-45DF-BE5A-0E586F3A6029}"/>
                  </a:ext>
                </a:extLst>
              </p:cNvPr>
              <p:cNvSpPr txBox="1"/>
              <p:nvPr/>
            </p:nvSpPr>
            <p:spPr>
              <a:xfrm>
                <a:off x="451412" y="835498"/>
                <a:ext cx="1117833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Wouldn’t be nice if we could make a linear model between variables  and probability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)?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That’s not possible because probability goes is on the interval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1]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is on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−∞, +∞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What about trying to do a linear relationship on the odds? Those vary between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a linear model varies between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−∞, +∞</m:t>
                        </m:r>
                      </m:e>
                    </m:d>
                  </m:oMath>
                </a14:m>
                <a:r>
                  <a:rPr lang="en-US" dirty="0"/>
                  <a:t>, so this is not possible either</a:t>
                </a:r>
              </a:p>
              <a:p>
                <a:endParaRPr lang="en-US" b="1" dirty="0"/>
              </a:p>
              <a:p>
                <a:endParaRPr lang="en-US" dirty="0"/>
              </a:p>
              <a:p>
                <a:r>
                  <a:rPr lang="en-US" dirty="0"/>
                  <a:t>What about tying to do a linear relationship between our predictor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𝑜𝑑𝑑𝑠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? That’s the way to go!</a:t>
                </a:r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A357F037-179C-45DF-BE5A-0E586F3A6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1412" y="835498"/>
                <a:ext cx="11178335" cy="3416320"/>
              </a:xfrm>
              <a:prstGeom prst="rect">
                <a:avLst/>
              </a:prstGeom>
              <a:blipFill>
                <a:blip r:embed="rId2"/>
                <a:stretch>
                  <a:fillRect l="-436" t="-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92D6272-397F-410D-B7C3-A6BED359C9F0}"/>
                  </a:ext>
                </a:extLst>
              </p:cNvPr>
              <p:cNvSpPr txBox="1"/>
              <p:nvPr/>
            </p:nvSpPr>
            <p:spPr>
              <a:xfrm>
                <a:off x="3831229" y="4402152"/>
                <a:ext cx="3728906" cy="14533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dirty="0">
                    <a:latin typeface="Cambria Math" panose="02040503050406030204" pitchFamily="18" charset="0"/>
                  </a:rPr>
                  <a:t>We end with the expression</a:t>
                </a:r>
              </a:p>
              <a:p>
                <a:pPr/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292D6272-397F-410D-B7C3-A6BED359C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229" y="4402152"/>
                <a:ext cx="3728906" cy="1453347"/>
              </a:xfrm>
              <a:prstGeom prst="rect">
                <a:avLst/>
              </a:prstGeom>
              <a:blipFill>
                <a:blip r:embed="rId3"/>
                <a:stretch>
                  <a:fillRect t="-5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5723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24A6D-FC66-4C55-9C83-3C273D0BD83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Logit function, solving for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AB58A8E-B021-4DE1-9FA5-FC45D23085F5}"/>
                  </a:ext>
                </a:extLst>
              </p:cNvPr>
              <p:cNvSpPr/>
              <p:nvPr/>
            </p:nvSpPr>
            <p:spPr>
              <a:xfrm>
                <a:off x="464599" y="909983"/>
                <a:ext cx="6096000" cy="569046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US" dirty="0"/>
                  <a:t>We are interested on probability, so let's solve for p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is called logistic function, represented by </a:t>
                </a:r>
                <a:r>
                  <a:rPr lang="el-GR" dirty="0"/>
                  <a:t>σ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Rectángulo 2">
                <a:extLst>
                  <a:ext uri="{FF2B5EF4-FFF2-40B4-BE49-F238E27FC236}">
                    <a16:creationId xmlns:a16="http://schemas.microsoft.com/office/drawing/2014/main" id="{EAB58A8E-B021-4DE1-9FA5-FC45D23085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99" y="909983"/>
                <a:ext cx="6096000" cy="5690469"/>
              </a:xfrm>
              <a:prstGeom prst="rect">
                <a:avLst/>
              </a:prstGeom>
              <a:blipFill>
                <a:blip r:embed="rId2"/>
                <a:stretch>
                  <a:fillRect l="-800" t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>
            <a:extLst>
              <a:ext uri="{FF2B5EF4-FFF2-40B4-BE49-F238E27FC236}">
                <a16:creationId xmlns:a16="http://schemas.microsoft.com/office/drawing/2014/main" id="{FA63324C-5215-46E6-93DA-047839B4FBDF}"/>
              </a:ext>
            </a:extLst>
          </p:cNvPr>
          <p:cNvSpPr/>
          <p:nvPr/>
        </p:nvSpPr>
        <p:spPr>
          <a:xfrm>
            <a:off x="7508797" y="6453156"/>
            <a:ext cx="46138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https://en.wikipedia.org/wiki/Logistic_function</a:t>
            </a:r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2050" name="Picture 2" descr="Resultado de imagen para logistic function">
            <a:extLst>
              <a:ext uri="{FF2B5EF4-FFF2-40B4-BE49-F238E27FC236}">
                <a16:creationId xmlns:a16="http://schemas.microsoft.com/office/drawing/2014/main" id="{2F4A9907-5BE6-46E2-BEE7-F7BC09B85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86" y="1242072"/>
            <a:ext cx="5925872" cy="443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2788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7FC45-66E6-46FA-B660-208AE8FC8396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Maximum likelihood of Bernoulli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F9F8444-2B10-474E-A91E-35FC40E483D9}"/>
                  </a:ext>
                </a:extLst>
              </p:cNvPr>
              <p:cNvSpPr txBox="1"/>
              <p:nvPr/>
            </p:nvSpPr>
            <p:spPr>
              <a:xfrm>
                <a:off x="4083728" y="1970842"/>
                <a:ext cx="2546851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CF9F8444-2B10-474E-A91E-35FC40E483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3728" y="1970842"/>
                <a:ext cx="2546851" cy="61786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0CD421B-4008-42B0-9A94-966AA6B81DAA}"/>
                  </a:ext>
                </a:extLst>
              </p:cNvPr>
              <p:cNvSpPr txBox="1"/>
              <p:nvPr/>
            </p:nvSpPr>
            <p:spPr>
              <a:xfrm>
                <a:off x="423109" y="776385"/>
                <a:ext cx="1115035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need a way to measure how well our curve is fitted to the data, for this we will need to understand what maximum likelihood is. If we want to do a classification for two classes, we would need a Bernoulli distribution. This models the probability of getting a binary random number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∈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{0, 1}</m:t>
                    </m:r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probability of observing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1 −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is the probability of observing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90CD421B-4008-42B0-9A94-966AA6B81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09" y="776385"/>
                <a:ext cx="11150354" cy="1200329"/>
              </a:xfrm>
              <a:prstGeom prst="rect">
                <a:avLst/>
              </a:prstGeom>
              <a:blipFill>
                <a:blip r:embed="rId3"/>
                <a:stretch>
                  <a:fillRect l="-437" t="-2538" r="-65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ángulo 4">
            <a:extLst>
              <a:ext uri="{FF2B5EF4-FFF2-40B4-BE49-F238E27FC236}">
                <a16:creationId xmlns:a16="http://schemas.microsoft.com/office/drawing/2014/main" id="{C6B40810-768F-4ADC-921D-5E2AE7EBCCFB}"/>
              </a:ext>
            </a:extLst>
          </p:cNvPr>
          <p:cNvSpPr/>
          <p:nvPr/>
        </p:nvSpPr>
        <p:spPr>
          <a:xfrm>
            <a:off x="423108" y="2575746"/>
            <a:ext cx="112066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Suppose we throw a coin and we observe 7 heads (represented with ones) and 3 tails. Which is the value of </a:t>
            </a:r>
            <a:r>
              <a:rPr lang="en-US" i="1" dirty="0"/>
              <a:t>p </a:t>
            </a:r>
            <a:r>
              <a:rPr lang="en-US" dirty="0"/>
              <a:t>that maximizes the probability of getting those observations? This calculation is known as maximum likelihood and is done as follows.</a:t>
            </a:r>
            <a:endParaRPr lang="en-US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642C71B-9DD1-4916-9783-6AD09A7398EF}"/>
                  </a:ext>
                </a:extLst>
              </p:cNvPr>
              <p:cNvSpPr txBox="1"/>
              <p:nvPr/>
            </p:nvSpPr>
            <p:spPr>
              <a:xfrm>
                <a:off x="736846" y="3491472"/>
                <a:ext cx="4971104" cy="3065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h𝑒𝑎𝑑𝑠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 4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𝑡𝑎𝑖𝑙𝑠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</m:t>
                              </m:r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=7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m:rPr>
                          <m:nor/>
                        </m:rPr>
                        <a:rPr lang="en-US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Ln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(1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</m:t>
                      </m:r>
                      <m:r>
                        <m:rPr>
                          <m:nor/>
                        </m:rPr>
                        <a:rPr lang="en-US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We use the derivate to calculate the maximum</a:t>
                </a:r>
              </a:p>
              <a:p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𝑑𝑙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5642C71B-9DD1-4916-9783-6AD09A7398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6" y="3491472"/>
                <a:ext cx="4971104" cy="3065583"/>
              </a:xfrm>
              <a:prstGeom prst="rect">
                <a:avLst/>
              </a:prstGeom>
              <a:blipFill>
                <a:blip r:embed="rId4"/>
                <a:stretch>
                  <a:fillRect l="-2945" t="-398" r="-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AB34FBB-4E0D-41EC-9F66-96D4A8A10706}"/>
                  </a:ext>
                </a:extLst>
              </p:cNvPr>
              <p:cNvSpPr/>
              <p:nvPr/>
            </p:nvSpPr>
            <p:spPr>
              <a:xfrm>
                <a:off x="6484052" y="3499076"/>
                <a:ext cx="1315168" cy="26245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den>
                      </m:f>
                    </m:oMath>
                  </m:oMathPara>
                </a14:m>
                <a:br>
                  <a:rPr lang="en-US" dirty="0"/>
                </a:br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FAB34FBB-4E0D-41EC-9F66-96D4A8A107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052" y="3499076"/>
                <a:ext cx="1315168" cy="26245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1833A1FD-05FB-4577-80E2-760EEAD27EB8}"/>
                  </a:ext>
                </a:extLst>
              </p:cNvPr>
              <p:cNvSpPr/>
              <p:nvPr/>
            </p:nvSpPr>
            <p:spPr>
              <a:xfrm>
                <a:off x="8788011" y="4200485"/>
                <a:ext cx="926472" cy="610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1833A1FD-05FB-4577-80E2-760EEAD27E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8011" y="4200485"/>
                <a:ext cx="926472" cy="6108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3329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31F62-84A3-4137-B9A2-E2C563DAB22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Maximum likelihood of Bernoulli distribution, Cross Entropy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E383149-0307-44B5-9181-8C82F6CC9DC0}"/>
              </a:ext>
            </a:extLst>
          </p:cNvPr>
          <p:cNvSpPr txBox="1"/>
          <p:nvPr/>
        </p:nvSpPr>
        <p:spPr>
          <a:xfrm>
            <a:off x="366824" y="772356"/>
            <a:ext cx="1053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general formula to calculate the Maximum Likelihood of a Bernoulli Distribution 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D8BC7E5-B94F-4DEF-A6F5-BDC2A37FBB89}"/>
                  </a:ext>
                </a:extLst>
              </p:cNvPr>
              <p:cNvSpPr txBox="1"/>
              <p:nvPr/>
            </p:nvSpPr>
            <p:spPr>
              <a:xfrm>
                <a:off x="461638" y="1518080"/>
                <a:ext cx="4728154" cy="17894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+(1−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CD8BC7E5-B94F-4DEF-A6F5-BDC2A37FB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" y="1518080"/>
                <a:ext cx="4728154" cy="17894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B52D33B4-595F-455C-A1F5-0C3E1828E513}"/>
                  </a:ext>
                </a:extLst>
              </p:cNvPr>
              <p:cNvSpPr/>
              <p:nvPr/>
            </p:nvSpPr>
            <p:spPr>
              <a:xfrm>
                <a:off x="461638" y="3413009"/>
                <a:ext cx="6196440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𝑊h𝑒𝑟𝑒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𝑜𝑏𝑠𝑒𝑟𝑣𝑎𝑡𝑖𝑜𝑛𝑠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𝑉𝑎𝑙𝑢𝑒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𝑝𝑟𝑒𝑑𝑖𝑐𝑡𝑒𝑑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𝑦𝑜𝑢𝑟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𝑚𝑜𝑑𝑒𝑙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𝑜𝑏𝑠𝑒𝑟𝑣𝑎𝑡𝑖𝑜𝑛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B52D33B4-595F-455C-A1F5-0C3E1828E5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638" y="3413009"/>
                <a:ext cx="6196440" cy="1200329"/>
              </a:xfrm>
              <a:prstGeom prst="rect">
                <a:avLst/>
              </a:prstGeom>
              <a:blipFill>
                <a:blip r:embed="rId3"/>
                <a:stretch>
                  <a:fillRect b="-3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E72FC6E-97F7-4F1B-BC63-63EE85C2F0AB}"/>
                  </a:ext>
                </a:extLst>
              </p:cNvPr>
              <p:cNvSpPr txBox="1"/>
              <p:nvPr/>
            </p:nvSpPr>
            <p:spPr>
              <a:xfrm>
                <a:off x="366824" y="5166804"/>
                <a:ext cx="638155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is know as Cross Entropy Error, this is the function we will</a:t>
                </a:r>
              </a:p>
              <a:p>
                <a:r>
                  <a:rPr lang="en-US" dirty="0"/>
                  <a:t>Use to evaluate how good or classification is, the less this function</a:t>
                </a:r>
              </a:p>
              <a:p>
                <a:r>
                  <a:rPr lang="en-US" dirty="0"/>
                  <a:t>Is the better</a:t>
                </a:r>
              </a:p>
            </p:txBody>
          </p:sp>
        </mc:Choice>
        <mc:Fallback xmlns="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1E72FC6E-97F7-4F1B-BC63-63EE85C2F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5166804"/>
                <a:ext cx="6381555" cy="923330"/>
              </a:xfrm>
              <a:prstGeom prst="rect">
                <a:avLst/>
              </a:prstGeom>
              <a:blipFill>
                <a:blip r:embed="rId4"/>
                <a:stretch>
                  <a:fillRect l="-764" t="-3974" r="-96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a 7">
                <a:extLst>
                  <a:ext uri="{FF2B5EF4-FFF2-40B4-BE49-F238E27FC236}">
                    <a16:creationId xmlns:a16="http://schemas.microsoft.com/office/drawing/2014/main" id="{F12E37E1-0DA9-4C5B-A995-3A22D29171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176703"/>
                  </p:ext>
                </p:extLst>
              </p:nvPr>
            </p:nvGraphicFramePr>
            <p:xfrm>
              <a:off x="7410583" y="1562816"/>
              <a:ext cx="3410016" cy="407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672">
                      <a:extLst>
                        <a:ext uri="{9D8B030D-6E8A-4147-A177-3AD203B41FA5}">
                          <a16:colId xmlns:a16="http://schemas.microsoft.com/office/drawing/2014/main" val="2735722953"/>
                        </a:ext>
                      </a:extLst>
                    </a:gridCol>
                    <a:gridCol w="1136672">
                      <a:extLst>
                        <a:ext uri="{9D8B030D-6E8A-4147-A177-3AD203B41FA5}">
                          <a16:colId xmlns:a16="http://schemas.microsoft.com/office/drawing/2014/main" val="4071761066"/>
                        </a:ext>
                      </a:extLst>
                    </a:gridCol>
                    <a:gridCol w="1136672">
                      <a:extLst>
                        <a:ext uri="{9D8B030D-6E8A-4147-A177-3AD203B41FA5}">
                          <a16:colId xmlns:a16="http://schemas.microsoft.com/office/drawing/2014/main" val="1559775866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ℓ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80072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627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50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-0.9163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517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-0.3567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7550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-0.6931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2782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158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-2.3026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8471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4705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-0.4308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59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-1.2040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6763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a 7">
                <a:extLst>
                  <a:ext uri="{FF2B5EF4-FFF2-40B4-BE49-F238E27FC236}">
                    <a16:creationId xmlns:a16="http://schemas.microsoft.com/office/drawing/2014/main" id="{F12E37E1-0DA9-4C5B-A995-3A22D29171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176703"/>
                  </p:ext>
                </p:extLst>
              </p:nvPr>
            </p:nvGraphicFramePr>
            <p:xfrm>
              <a:off x="7410583" y="1562816"/>
              <a:ext cx="3410016" cy="407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36672">
                      <a:extLst>
                        <a:ext uri="{9D8B030D-6E8A-4147-A177-3AD203B41FA5}">
                          <a16:colId xmlns:a16="http://schemas.microsoft.com/office/drawing/2014/main" val="2735722953"/>
                        </a:ext>
                      </a:extLst>
                    </a:gridCol>
                    <a:gridCol w="1136672">
                      <a:extLst>
                        <a:ext uri="{9D8B030D-6E8A-4147-A177-3AD203B41FA5}">
                          <a16:colId xmlns:a16="http://schemas.microsoft.com/office/drawing/2014/main" val="4071761066"/>
                        </a:ext>
                      </a:extLst>
                    </a:gridCol>
                    <a:gridCol w="1136672">
                      <a:extLst>
                        <a:ext uri="{9D8B030D-6E8A-4147-A177-3AD203B41FA5}">
                          <a16:colId xmlns:a16="http://schemas.microsoft.com/office/drawing/2014/main" val="1559775866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535" t="-6667" r="-20213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100535" t="-6667" r="-102139" b="-10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200535" t="-6667" r="-2139" b="-10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0800729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66627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505059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-0.9163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517934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-0.3567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75501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-0.6931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5278237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-0.2231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6158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-2.3026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84710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470591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0.65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-0.4308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7593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0.3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-1.2040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166763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68889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C990F41-D796-4DD3-9E24-D38C1C2DB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486" y="1299861"/>
            <a:ext cx="5131923" cy="39322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6442D98-8FC2-4CF4-808E-6D267234B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4" y="1385454"/>
            <a:ext cx="4660948" cy="370811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B0701E-C239-4339-83D0-5F59BB3A442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Two examples of decision boundary with Cross Entropy Error</a:t>
            </a:r>
          </a:p>
        </p:txBody>
      </p:sp>
    </p:spTree>
    <p:extLst>
      <p:ext uri="{BB962C8B-B14F-4D97-AF65-F5344CB8AC3E}">
        <p14:creationId xmlns:p14="http://schemas.microsoft.com/office/powerpoint/2010/main" val="4930103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AB3A-3AC1-4608-A705-A1602352AC3B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Fitting the curve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5B30FB-F6DA-4644-947A-9A421BC95C45}"/>
              </a:ext>
            </a:extLst>
          </p:cNvPr>
          <p:cNvSpPr txBox="1"/>
          <p:nvPr/>
        </p:nvSpPr>
        <p:spPr>
          <a:xfrm>
            <a:off x="366823" y="772356"/>
            <a:ext cx="1165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 now, we have a logistic function and we are searching for the weights of the odds that do minimizes the Cross Entropy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2A06BB3-A93F-4A06-9D67-E6B48E3AEBE5}"/>
                  </a:ext>
                </a:extLst>
              </p:cNvPr>
              <p:cNvSpPr/>
              <p:nvPr/>
            </p:nvSpPr>
            <p:spPr>
              <a:xfrm>
                <a:off x="455600" y="1459998"/>
                <a:ext cx="4166525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+(1−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ángulo 3">
                <a:extLst>
                  <a:ext uri="{FF2B5EF4-FFF2-40B4-BE49-F238E27FC236}">
                    <a16:creationId xmlns:a16="http://schemas.microsoft.com/office/drawing/2014/main" id="{C2A06BB3-A93F-4A06-9D67-E6B48E3AEBE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0" y="1459998"/>
                <a:ext cx="4166525" cy="8485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EC3AB23-F356-466A-A4B0-BBC7C60F2784}"/>
                  </a:ext>
                </a:extLst>
              </p:cNvPr>
              <p:cNvSpPr/>
              <p:nvPr/>
            </p:nvSpPr>
            <p:spPr>
              <a:xfrm>
                <a:off x="5148950" y="1563651"/>
                <a:ext cx="4398640" cy="6235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l-GR" dirty="0" smtClean="0"/>
                        <m:t>σ</m:t>
                      </m:r>
                      <m:r>
                        <m:rPr>
                          <m:nor/>
                        </m:rPr>
                        <a:rPr lang="en-US" b="0" i="0" dirty="0" smtClean="0"/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ángulo 4">
                <a:extLst>
                  <a:ext uri="{FF2B5EF4-FFF2-40B4-BE49-F238E27FC236}">
                    <a16:creationId xmlns:a16="http://schemas.microsoft.com/office/drawing/2014/main" id="{FEC3AB23-F356-466A-A4B0-BBC7C60F27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8950" y="1563651"/>
                <a:ext cx="4398640" cy="6235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7C97DB85-B2ED-4814-963C-66892CACF45E}"/>
                  </a:ext>
                </a:extLst>
              </p:cNvPr>
              <p:cNvSpPr/>
              <p:nvPr/>
            </p:nvSpPr>
            <p:spPr>
              <a:xfrm>
                <a:off x="455600" y="2453528"/>
                <a:ext cx="11174148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Now we need to take the derivative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dirty="0"/>
                  <a:t> to solve for 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ángulo 5">
                <a:extLst>
                  <a:ext uri="{FF2B5EF4-FFF2-40B4-BE49-F238E27FC236}">
                    <a16:creationId xmlns:a16="http://schemas.microsoft.com/office/drawing/2014/main" id="{7C97DB85-B2ED-4814-963C-66892CACF4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600" y="2453528"/>
                <a:ext cx="11174148" cy="369332"/>
              </a:xfrm>
              <a:prstGeom prst="rect">
                <a:avLst/>
              </a:prstGeom>
              <a:blipFill>
                <a:blip r:embed="rId4"/>
                <a:stretch>
                  <a:fillRect l="-49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27AAAB-7FFB-4FE1-AC82-9EC22ED40214}"/>
                  </a:ext>
                </a:extLst>
              </p:cNvPr>
              <p:cNvSpPr txBox="1"/>
              <p:nvPr/>
            </p:nvSpPr>
            <p:spPr>
              <a:xfrm>
                <a:off x="171120" y="3052780"/>
                <a:ext cx="2091278" cy="13102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b="0" i="1" smtClean="0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r>
                                <m:rPr>
                                  <m:nor/>
                                </m:rPr>
                                <a:rPr lang="en-US" i="1"/>
                                <m:t>J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∂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nor/>
                                    </m:rPr>
                                    <a:rPr lang="en-US"/>
                                    <m:t>∂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b="0" dirty="0"/>
              </a:p>
              <a:p>
                <a:br>
                  <a:rPr lang="en-US" b="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𝜷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3627AAAB-7FFB-4FE1-AC82-9EC22ED40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120" y="3052780"/>
                <a:ext cx="2091278" cy="1310230"/>
              </a:xfrm>
              <a:prstGeom prst="rect">
                <a:avLst/>
              </a:prstGeom>
              <a:blipFill>
                <a:blip r:embed="rId5"/>
                <a:stretch>
                  <a:fillRect l="-2915" b="-6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B399EE2-B719-4904-84E5-676ED4775434}"/>
                  </a:ext>
                </a:extLst>
              </p:cNvPr>
              <p:cNvSpPr/>
              <p:nvPr/>
            </p:nvSpPr>
            <p:spPr>
              <a:xfrm>
                <a:off x="100000" y="4652175"/>
                <a:ext cx="3866828" cy="661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i="1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ángulo 7">
                <a:extLst>
                  <a:ext uri="{FF2B5EF4-FFF2-40B4-BE49-F238E27FC236}">
                    <a16:creationId xmlns:a16="http://schemas.microsoft.com/office/drawing/2014/main" id="{CB399EE2-B719-4904-84E5-676ED47754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00" y="4652175"/>
                <a:ext cx="3866828" cy="6614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04D860D5-1AF5-4C50-B39F-799183DABC2C}"/>
                  </a:ext>
                </a:extLst>
              </p:cNvPr>
              <p:cNvSpPr/>
              <p:nvPr/>
            </p:nvSpPr>
            <p:spPr>
              <a:xfrm>
                <a:off x="4079380" y="3082849"/>
                <a:ext cx="2740302" cy="13777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(1+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(1−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04D860D5-1AF5-4C50-B39F-799183DAB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80" y="3082849"/>
                <a:ext cx="2740302" cy="137774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BE2F1CAF-AFB0-4523-8552-F7AE6DED4F9B}"/>
                  </a:ext>
                </a:extLst>
              </p:cNvPr>
              <p:cNvSpPr/>
              <p:nvPr/>
            </p:nvSpPr>
            <p:spPr>
              <a:xfrm>
                <a:off x="4079380" y="4643696"/>
                <a:ext cx="1171218" cy="6922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US"/>
                                <m:t>∂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ángulo 9">
                <a:extLst>
                  <a:ext uri="{FF2B5EF4-FFF2-40B4-BE49-F238E27FC236}">
                    <a16:creationId xmlns:a16="http://schemas.microsoft.com/office/drawing/2014/main" id="{BE2F1CAF-AFB0-4523-8552-F7AE6DED4F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80" y="4643696"/>
                <a:ext cx="1171218" cy="6922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2357588-0FCA-4521-8D9C-38182FBA767C}"/>
                  </a:ext>
                </a:extLst>
              </p:cNvPr>
              <p:cNvSpPr/>
              <p:nvPr/>
            </p:nvSpPr>
            <p:spPr>
              <a:xfrm>
                <a:off x="6666961" y="2967824"/>
                <a:ext cx="5351914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i="1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𝒊𝒋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ángulo 10">
                <a:extLst>
                  <a:ext uri="{FF2B5EF4-FFF2-40B4-BE49-F238E27FC236}">
                    <a16:creationId xmlns:a16="http://schemas.microsoft.com/office/drawing/2014/main" id="{C2357588-0FCA-4521-8D9C-38182FBA76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6961" y="2967824"/>
                <a:ext cx="5351914" cy="8485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302F25E3-5C7B-4E25-BC6C-A7C9F402C714}"/>
                  </a:ext>
                </a:extLst>
              </p:cNvPr>
              <p:cNvSpPr/>
              <p:nvPr/>
            </p:nvSpPr>
            <p:spPr>
              <a:xfrm>
                <a:off x="6819682" y="4070999"/>
                <a:ext cx="2327432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i="1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𝒊𝒋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ángulo 11">
                <a:extLst>
                  <a:ext uri="{FF2B5EF4-FFF2-40B4-BE49-F238E27FC236}">
                    <a16:creationId xmlns:a16="http://schemas.microsoft.com/office/drawing/2014/main" id="{302F25E3-5C7B-4E25-BC6C-A7C9F402C7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9682" y="4070999"/>
                <a:ext cx="2327432" cy="8485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A1E83E4-E6C5-4BA0-8770-BF8A29359B88}"/>
                  </a:ext>
                </a:extLst>
              </p:cNvPr>
              <p:cNvSpPr/>
              <p:nvPr/>
            </p:nvSpPr>
            <p:spPr>
              <a:xfrm>
                <a:off x="9302316" y="4036315"/>
                <a:ext cx="2263119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i="1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9A1E83E4-E6C5-4BA0-8770-BF8A29359B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316" y="4036315"/>
                <a:ext cx="2263119" cy="84856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4F5F6776-94BC-4CB5-8960-AD4283DF2ED2}"/>
                  </a:ext>
                </a:extLst>
              </p:cNvPr>
              <p:cNvSpPr/>
              <p:nvPr/>
            </p:nvSpPr>
            <p:spPr>
              <a:xfrm>
                <a:off x="6815676" y="5313575"/>
                <a:ext cx="1846146" cy="660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m:rPr>
                              <m:nor/>
                            </m:rPr>
                            <a:rPr lang="en-US" i="1"/>
                            <m:t>J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/>
                            <m:t>∂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𝒀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𝑻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Rectángulo 13">
                <a:extLst>
                  <a:ext uri="{FF2B5EF4-FFF2-40B4-BE49-F238E27FC236}">
                    <a16:creationId xmlns:a16="http://schemas.microsoft.com/office/drawing/2014/main" id="{4F5F6776-94BC-4CB5-8960-AD4283DF2E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676" y="5313575"/>
                <a:ext cx="1846146" cy="66075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6616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gradient descent gif">
            <a:extLst>
              <a:ext uri="{FF2B5EF4-FFF2-40B4-BE49-F238E27FC236}">
                <a16:creationId xmlns:a16="http://schemas.microsoft.com/office/drawing/2014/main" id="{75A454AB-5569-4A1C-9C40-096FE25D6D8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1317185"/>
            <a:ext cx="59944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3B2D77C-A3A7-4C1C-89B7-B56A1C819489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62A8BE-AD10-482A-A5CB-A0C60815EE74}"/>
                  </a:ext>
                </a:extLst>
              </p:cNvPr>
              <p:cNvSpPr txBox="1"/>
              <p:nvPr/>
            </p:nvSpPr>
            <p:spPr>
              <a:xfrm>
                <a:off x="366824" y="1219200"/>
                <a:ext cx="5729176" cy="52168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Supposse we want to find: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𝑎𝑟𝑔𝑚𝑖𝑛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That is, an x value which give us the minimum value 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Gradient descent achieve this by initializing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to a random value and iteratively taking small steps towards the opposite direction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(Recall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points toward the maximum 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). That 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Where: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𝑖𝑡𝑒𝑟𝑎𝑡𝑖𝑜𝑛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𝐿𝑒𝑎𝑟𝑛𝑖𝑛𝑔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𝑟𝑎𝑡𝑒</m:t>
                    </m:r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8E62A8BE-AD10-482A-A5CB-A0C60815E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824" y="1219200"/>
                <a:ext cx="5729176" cy="5216813"/>
              </a:xfrm>
              <a:prstGeom prst="rect">
                <a:avLst/>
              </a:prstGeom>
              <a:blipFill>
                <a:blip r:embed="rId3"/>
                <a:stretch>
                  <a:fillRect l="-851" t="-584" r="-15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067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07746-6BA1-4F57-AAFB-E53D0F35BAD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10547" y="211228"/>
            <a:ext cx="10515600" cy="781376"/>
          </a:xfrm>
        </p:spPr>
        <p:txBody>
          <a:bodyPr/>
          <a:lstStyle/>
          <a:p>
            <a:r>
              <a:rPr lang="en-US" dirty="0"/>
              <a:t>Data Science end to end</a:t>
            </a:r>
          </a:p>
        </p:txBody>
      </p:sp>
      <p:pic>
        <p:nvPicPr>
          <p:cNvPr id="3074" name="Picture 2" descr="Resultado de imagen para scrapy">
            <a:extLst>
              <a:ext uri="{FF2B5EF4-FFF2-40B4-BE49-F238E27FC236}">
                <a16:creationId xmlns:a16="http://schemas.microsoft.com/office/drawing/2014/main" id="{DD6B740A-CF90-4F10-A333-201430912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38"/>
          <a:stretch/>
        </p:blipFill>
        <p:spPr bwMode="auto">
          <a:xfrm>
            <a:off x="565377" y="4384027"/>
            <a:ext cx="1061357" cy="889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FA2A0D-F15A-4CD8-B987-690BE8D13E15}"/>
              </a:ext>
            </a:extLst>
          </p:cNvPr>
          <p:cNvSpPr/>
          <p:nvPr/>
        </p:nvSpPr>
        <p:spPr>
          <a:xfrm>
            <a:off x="410547" y="1408922"/>
            <a:ext cx="3377682" cy="4432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9EA0FD-7ACF-47C5-9BCE-914065246F2D}"/>
              </a:ext>
            </a:extLst>
          </p:cNvPr>
          <p:cNvSpPr/>
          <p:nvPr/>
        </p:nvSpPr>
        <p:spPr>
          <a:xfrm>
            <a:off x="4482581" y="1408921"/>
            <a:ext cx="3377682" cy="4432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3E9243-BFB5-43ED-ADB8-3B9339DBF8EF}"/>
              </a:ext>
            </a:extLst>
          </p:cNvPr>
          <p:cNvSpPr/>
          <p:nvPr/>
        </p:nvSpPr>
        <p:spPr>
          <a:xfrm>
            <a:off x="8535953" y="1408920"/>
            <a:ext cx="3377682" cy="4432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spark logo">
            <a:extLst>
              <a:ext uri="{FF2B5EF4-FFF2-40B4-BE49-F238E27FC236}">
                <a16:creationId xmlns:a16="http://schemas.microsoft.com/office/drawing/2014/main" id="{8A9B15BD-DE3D-45A7-A700-BB734E8C6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61" y="3764902"/>
            <a:ext cx="161925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n para hadoop">
            <a:extLst>
              <a:ext uri="{FF2B5EF4-FFF2-40B4-BE49-F238E27FC236}">
                <a16:creationId xmlns:a16="http://schemas.microsoft.com/office/drawing/2014/main" id="{189CF4F5-027E-401B-9AB8-ABC56B336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61" y="2181646"/>
            <a:ext cx="1061357" cy="106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FB379F-2B6D-4583-9D60-51731D799D62}"/>
              </a:ext>
            </a:extLst>
          </p:cNvPr>
          <p:cNvSpPr txBox="1"/>
          <p:nvPr/>
        </p:nvSpPr>
        <p:spPr>
          <a:xfrm>
            <a:off x="419878" y="1408922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Get data </a:t>
            </a:r>
          </a:p>
        </p:txBody>
      </p:sp>
      <p:pic>
        <p:nvPicPr>
          <p:cNvPr id="3080" name="Picture 8" descr="Resultado de imagen para microphone icon">
            <a:extLst>
              <a:ext uri="{FF2B5EF4-FFF2-40B4-BE49-F238E27FC236}">
                <a16:creationId xmlns:a16="http://schemas.microsoft.com/office/drawing/2014/main" id="{F797D33A-A25F-4C64-9448-8EEE78CB62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791" y="4781161"/>
            <a:ext cx="811374" cy="81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sultado de imagen para camera icon">
            <a:extLst>
              <a:ext uri="{FF2B5EF4-FFF2-40B4-BE49-F238E27FC236}">
                <a16:creationId xmlns:a16="http://schemas.microsoft.com/office/drawing/2014/main" id="{E0626A7F-A713-4553-9E4B-AD16D0158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66" y="3243003"/>
            <a:ext cx="853557" cy="85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document">
            <a:extLst>
              <a:ext uri="{FF2B5EF4-FFF2-40B4-BE49-F238E27FC236}">
                <a16:creationId xmlns:a16="http://schemas.microsoft.com/office/drawing/2014/main" id="{FF8D28CB-2286-4D27-9E93-63EC2ADA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81" y="2093977"/>
            <a:ext cx="837811" cy="1026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41B9AD-3AD9-44FF-B330-9E605D455BB3}"/>
              </a:ext>
            </a:extLst>
          </p:cNvPr>
          <p:cNvSpPr txBox="1"/>
          <p:nvPr/>
        </p:nvSpPr>
        <p:spPr>
          <a:xfrm>
            <a:off x="4482581" y="1410416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Build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5F8832-9F4C-4860-9C2A-650FF81D89EF}"/>
              </a:ext>
            </a:extLst>
          </p:cNvPr>
          <p:cNvSpPr txBox="1"/>
          <p:nvPr/>
        </p:nvSpPr>
        <p:spPr>
          <a:xfrm>
            <a:off x="8545284" y="1401085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Deploy Model</a:t>
            </a:r>
          </a:p>
        </p:txBody>
      </p:sp>
      <p:pic>
        <p:nvPicPr>
          <p:cNvPr id="3086" name="Picture 14" descr="Resultado de imagen para scikit learn">
            <a:extLst>
              <a:ext uri="{FF2B5EF4-FFF2-40B4-BE49-F238E27FC236}">
                <a16:creationId xmlns:a16="http://schemas.microsoft.com/office/drawing/2014/main" id="{CDBEF940-5692-436D-B56E-46DDA3EAA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252" y="2101947"/>
            <a:ext cx="1369170" cy="73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Resultado de imagen para tensorflow">
            <a:extLst>
              <a:ext uri="{FF2B5EF4-FFF2-40B4-BE49-F238E27FC236}">
                <a16:creationId xmlns:a16="http://schemas.microsoft.com/office/drawing/2014/main" id="{E3FCF5AD-5608-42B5-ABB2-168372E15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91" y="2615783"/>
            <a:ext cx="1353911" cy="112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Resultado de imagen para R">
            <a:extLst>
              <a:ext uri="{FF2B5EF4-FFF2-40B4-BE49-F238E27FC236}">
                <a16:creationId xmlns:a16="http://schemas.microsoft.com/office/drawing/2014/main" id="{DF5F5797-7B57-48F6-9806-FB36E27D9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907" y="3744042"/>
            <a:ext cx="1066703" cy="82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Resultado de imagen para matlab">
            <a:extLst>
              <a:ext uri="{FF2B5EF4-FFF2-40B4-BE49-F238E27FC236}">
                <a16:creationId xmlns:a16="http://schemas.microsoft.com/office/drawing/2014/main" id="{6E7E2F54-7888-4B84-B02B-B084104A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391" y="4523135"/>
            <a:ext cx="1066703" cy="96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Resultado de imagen para android">
            <a:extLst>
              <a:ext uri="{FF2B5EF4-FFF2-40B4-BE49-F238E27FC236}">
                <a16:creationId xmlns:a16="http://schemas.microsoft.com/office/drawing/2014/main" id="{B0F4B0F3-A6E0-4C4D-A9D5-AFF9A1C938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2" r="32719"/>
          <a:stretch/>
        </p:blipFill>
        <p:spPr bwMode="auto">
          <a:xfrm>
            <a:off x="10518029" y="2308148"/>
            <a:ext cx="1102371" cy="165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8" name="Picture 26" descr="Resultado de imagen para cloud">
            <a:extLst>
              <a:ext uri="{FF2B5EF4-FFF2-40B4-BE49-F238E27FC236}">
                <a16:creationId xmlns:a16="http://schemas.microsoft.com/office/drawing/2014/main" id="{95FA51C9-423E-46FE-89EC-F117BB207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12" y="2308148"/>
            <a:ext cx="1272174" cy="84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00" name="Picture 28" descr="Resultado de imagen para windows">
            <a:extLst>
              <a:ext uri="{FF2B5EF4-FFF2-40B4-BE49-F238E27FC236}">
                <a16:creationId xmlns:a16="http://schemas.microsoft.com/office/drawing/2014/main" id="{FA1F3609-D19E-4F3D-AC66-32387BCEF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973" y="3705785"/>
            <a:ext cx="1272174" cy="95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sultado de imagen para linux">
            <a:extLst>
              <a:ext uri="{FF2B5EF4-FFF2-40B4-BE49-F238E27FC236}">
                <a16:creationId xmlns:a16="http://schemas.microsoft.com/office/drawing/2014/main" id="{E36FD18B-2E57-4433-A359-62D0D89C8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267" y="4138389"/>
            <a:ext cx="1022234" cy="122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9956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A7AB258-B659-46C4-9972-4386E8A23F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038" y="1088464"/>
            <a:ext cx="6237923" cy="468107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85B3C7F-27C6-4363-9EA0-ACD98A2319C4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Results</a:t>
            </a:r>
          </a:p>
        </p:txBody>
      </p:sp>
    </p:spTree>
    <p:extLst>
      <p:ext uri="{BB962C8B-B14F-4D97-AF65-F5344CB8AC3E}">
        <p14:creationId xmlns:p14="http://schemas.microsoft.com/office/powerpoint/2010/main" val="11010754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514BF-DD10-49D0-8ECC-401242F73554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Logistic Regression: Properties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454301A-8ED2-4C7C-B90E-DCB7C4D37679}"/>
              </a:ext>
            </a:extLst>
          </p:cNvPr>
          <p:cNvSpPr txBox="1"/>
          <p:nvPr/>
        </p:nvSpPr>
        <p:spPr>
          <a:xfrm>
            <a:off x="479393" y="729964"/>
            <a:ext cx="106088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Computationally efficient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Very interpretable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Unlikely to overfit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only classify linearly separable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603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C8C-12F6-48C0-BF81-9F3E97253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KNN</a:t>
            </a:r>
          </a:p>
        </p:txBody>
      </p:sp>
    </p:spTree>
    <p:extLst>
      <p:ext uri="{BB962C8B-B14F-4D97-AF65-F5344CB8AC3E}">
        <p14:creationId xmlns:p14="http://schemas.microsoft.com/office/powerpoint/2010/main" val="713732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7D8ECB-D54E-458C-9CBE-0BA5FE5D50BE}"/>
              </a:ext>
            </a:extLst>
          </p:cNvPr>
          <p:cNvSpPr/>
          <p:nvPr/>
        </p:nvSpPr>
        <p:spPr>
          <a:xfrm>
            <a:off x="4643120" y="6458188"/>
            <a:ext cx="75488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https://www.udemy.com/course/data-science-logistic-regression-in-python/</a:t>
            </a:r>
            <a:endParaRPr lang="en-US" dirty="0"/>
          </a:p>
        </p:txBody>
      </p:sp>
      <p:pic>
        <p:nvPicPr>
          <p:cNvPr id="2050" name="Picture 2" descr="Resultado de imagen para knn">
            <a:extLst>
              <a:ext uri="{FF2B5EF4-FFF2-40B4-BE49-F238E27FC236}">
                <a16:creationId xmlns:a16="http://schemas.microsoft.com/office/drawing/2014/main" id="{34E1D277-E07E-4F6E-A217-77E1934B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994" y="1497965"/>
            <a:ext cx="7028967" cy="3862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180AA93F-C27A-46E0-B1DA-995C0B53C3BA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KNN: Intuition</a:t>
            </a:r>
          </a:p>
        </p:txBody>
      </p:sp>
    </p:spTree>
    <p:extLst>
      <p:ext uri="{BB962C8B-B14F-4D97-AF65-F5344CB8AC3E}">
        <p14:creationId xmlns:p14="http://schemas.microsoft.com/office/powerpoint/2010/main" val="38807166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BA53BD8A-1291-40A0-B69D-090DC2447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115060"/>
            <a:ext cx="5457825" cy="43434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1D05942-DBB6-4D99-968C-0684D936F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0775" y="1115060"/>
            <a:ext cx="5581650" cy="427672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A98330-2084-4E67-BB7A-B5B251EEBF37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KNN: Gaussian Clouds</a:t>
            </a:r>
          </a:p>
        </p:txBody>
      </p:sp>
    </p:spTree>
    <p:extLst>
      <p:ext uri="{BB962C8B-B14F-4D97-AF65-F5344CB8AC3E}">
        <p14:creationId xmlns:p14="http://schemas.microsoft.com/office/powerpoint/2010/main" val="5906423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3B3EA-7DA6-4A48-B777-F801CED534A6}"/>
              </a:ext>
            </a:extLst>
          </p:cNvPr>
          <p:cNvSpPr txBox="1">
            <a:spLocks/>
          </p:cNvSpPr>
          <p:nvPr/>
        </p:nvSpPr>
        <p:spPr>
          <a:xfrm>
            <a:off x="366824" y="269056"/>
            <a:ext cx="11262924" cy="44215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KNN: Properties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470148D-A087-4CA6-837D-E09ABDA05139}"/>
              </a:ext>
            </a:extLst>
          </p:cNvPr>
          <p:cNvSpPr txBox="1"/>
          <p:nvPr/>
        </p:nvSpPr>
        <p:spPr>
          <a:xfrm>
            <a:off x="479393" y="729964"/>
            <a:ext cx="106088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training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data can be added without retrain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Easy to implement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Disadvantages: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work well with large datasets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Do not work well with a lot of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 inputs to be on same scale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DBE832E-6FBC-4671-97D1-278FCE392B3B}"/>
              </a:ext>
            </a:extLst>
          </p:cNvPr>
          <p:cNvSpPr/>
          <p:nvPr/>
        </p:nvSpPr>
        <p:spPr>
          <a:xfrm>
            <a:off x="4815840" y="6404278"/>
            <a:ext cx="7122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https://www.fromthegenesis.com/pros-and-cons-of-k-nearest-neighbors/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6191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74A814-6171-4916-AE92-0BAA833CA16F}"/>
              </a:ext>
            </a:extLst>
          </p:cNvPr>
          <p:cNvSpPr/>
          <p:nvPr/>
        </p:nvSpPr>
        <p:spPr>
          <a:xfrm>
            <a:off x="410547" y="820897"/>
            <a:ext cx="3377682" cy="59034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2" name="Picture 16" descr="Resultado de imagen para regression gif">
            <a:extLst>
              <a:ext uri="{FF2B5EF4-FFF2-40B4-BE49-F238E27FC236}">
                <a16:creationId xmlns:a16="http://schemas.microsoft.com/office/drawing/2014/main" id="{029BC7B5-31BE-4532-ABCB-06B988B54E3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44" y="3919354"/>
            <a:ext cx="3211315" cy="2408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Content Placeholder 4">
            <a:extLst>
              <a:ext uri="{FF2B5EF4-FFF2-40B4-BE49-F238E27FC236}">
                <a16:creationId xmlns:a16="http://schemas.microsoft.com/office/drawing/2014/main" id="{E1A4AC37-68EF-40D8-98C2-CB19B69978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475544" y="1394436"/>
            <a:ext cx="3247687" cy="2435409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525E00-C464-424F-B9B1-056E6197F469}"/>
              </a:ext>
            </a:extLst>
          </p:cNvPr>
          <p:cNvSpPr/>
          <p:nvPr/>
        </p:nvSpPr>
        <p:spPr>
          <a:xfrm>
            <a:off x="4482581" y="830582"/>
            <a:ext cx="3377682" cy="58937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4" name="Picture 18" descr="Resultado de imagen para k means gif">
            <a:extLst>
              <a:ext uri="{FF2B5EF4-FFF2-40B4-BE49-F238E27FC236}">
                <a16:creationId xmlns:a16="http://schemas.microsoft.com/office/drawing/2014/main" id="{82695969-2290-4078-AE13-E3157BFCE8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7252" y="1422717"/>
            <a:ext cx="3293820" cy="2470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0C499E-DB98-4F45-B801-1153513EEA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28575"/>
            <a:ext cx="10515600" cy="792163"/>
          </a:xfrm>
        </p:spPr>
        <p:txBody>
          <a:bodyPr/>
          <a:lstStyle/>
          <a:p>
            <a:r>
              <a:rPr lang="en-US" dirty="0"/>
              <a:t>Machine Learning Types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A7B44D-28A5-4146-AEF7-C4B6880E4795}"/>
              </a:ext>
            </a:extLst>
          </p:cNvPr>
          <p:cNvSpPr/>
          <p:nvPr/>
        </p:nvSpPr>
        <p:spPr>
          <a:xfrm>
            <a:off x="8535953" y="820897"/>
            <a:ext cx="3377682" cy="58865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781922-206D-49A1-9D7F-CA2C3348B280}"/>
              </a:ext>
            </a:extLst>
          </p:cNvPr>
          <p:cNvSpPr txBox="1"/>
          <p:nvPr/>
        </p:nvSpPr>
        <p:spPr>
          <a:xfrm>
            <a:off x="425105" y="830582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Supervised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5F309-217C-4410-A9D9-B143A1759FA7}"/>
              </a:ext>
            </a:extLst>
          </p:cNvPr>
          <p:cNvSpPr txBox="1"/>
          <p:nvPr/>
        </p:nvSpPr>
        <p:spPr>
          <a:xfrm>
            <a:off x="4482581" y="836277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Unsupervised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3B433A-A106-45A2-AF21-03D3BB38FE1B}"/>
              </a:ext>
            </a:extLst>
          </p:cNvPr>
          <p:cNvSpPr txBox="1"/>
          <p:nvPr/>
        </p:nvSpPr>
        <p:spPr>
          <a:xfrm>
            <a:off x="8545284" y="827051"/>
            <a:ext cx="3377682" cy="523220"/>
          </a:xfrm>
          <a:prstGeom prst="rect">
            <a:avLst/>
          </a:prstGeom>
          <a:solidFill>
            <a:srgbClr val="9B2D1F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Reinforced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BEAD32-C8E7-49AB-9027-E7968932CE55}"/>
              </a:ext>
            </a:extLst>
          </p:cNvPr>
          <p:cNvSpPr txBox="1"/>
          <p:nvPr/>
        </p:nvSpPr>
        <p:spPr>
          <a:xfrm>
            <a:off x="1209822" y="3645098"/>
            <a:ext cx="1645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Classification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7423F-F15D-416D-906A-FF55DCA07ABB}"/>
              </a:ext>
            </a:extLst>
          </p:cNvPr>
          <p:cNvSpPr/>
          <p:nvPr/>
        </p:nvSpPr>
        <p:spPr>
          <a:xfrm>
            <a:off x="1542719" y="6338116"/>
            <a:ext cx="1198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Regression</a:t>
            </a:r>
          </a:p>
        </p:txBody>
      </p:sp>
      <p:pic>
        <p:nvPicPr>
          <p:cNvPr id="4108" name="Picture 12" descr="Resultado de imagen para pca">
            <a:extLst>
              <a:ext uri="{FF2B5EF4-FFF2-40B4-BE49-F238E27FC236}">
                <a16:creationId xmlns:a16="http://schemas.microsoft.com/office/drawing/2014/main" id="{DA0030B6-70DF-4D1F-986A-8D67913DB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4" t="6957" r="15562" b="4630"/>
          <a:stretch/>
        </p:blipFill>
        <p:spPr bwMode="auto">
          <a:xfrm>
            <a:off x="4813221" y="4208935"/>
            <a:ext cx="2565558" cy="232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Resultado de imagen para reinforcement learning">
            <a:extLst>
              <a:ext uri="{FF2B5EF4-FFF2-40B4-BE49-F238E27FC236}">
                <a16:creationId xmlns:a16="http://schemas.microsoft.com/office/drawing/2014/main" id="{8E5594B6-E04C-4F42-A556-BC6E93546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5181" y="1494205"/>
            <a:ext cx="3092988" cy="227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sultado de imagen para robots">
            <a:extLst>
              <a:ext uri="{FF2B5EF4-FFF2-40B4-BE49-F238E27FC236}">
                <a16:creationId xmlns:a16="http://schemas.microsoft.com/office/drawing/2014/main" id="{0EB8400B-6258-43B2-92C6-81ED6FB55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6" t="1847" r="27357"/>
          <a:stretch/>
        </p:blipFill>
        <p:spPr bwMode="auto">
          <a:xfrm>
            <a:off x="9455593" y="4169810"/>
            <a:ext cx="1557064" cy="216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6236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CE59BDB-EF9D-4402-9D48-314F9D83A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Setup</a:t>
            </a:r>
            <a:endParaRPr lang="en-US" sz="72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E36F82-3F1A-4C0A-B562-4CC89F6AB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 Install Python Anaconda</a:t>
            </a:r>
          </a:p>
          <a:p>
            <a:r>
              <a:rPr lang="en-US" sz="2800" dirty="0"/>
              <a:t>2. Open Spyder by your OS file explorer</a:t>
            </a:r>
          </a:p>
        </p:txBody>
      </p:sp>
    </p:spTree>
    <p:extLst>
      <p:ext uri="{BB962C8B-B14F-4D97-AF65-F5344CB8AC3E}">
        <p14:creationId xmlns:p14="http://schemas.microsoft.com/office/powerpoint/2010/main" val="4209843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probability">
            <a:extLst>
              <a:ext uri="{FF2B5EF4-FFF2-40B4-BE49-F238E27FC236}">
                <a16:creationId xmlns:a16="http://schemas.microsoft.com/office/drawing/2014/main" id="{19B04975-364D-42EE-A0E1-4281094AC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489" y="892461"/>
            <a:ext cx="2433782" cy="2433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para statistics">
            <a:extLst>
              <a:ext uri="{FF2B5EF4-FFF2-40B4-BE49-F238E27FC236}">
                <a16:creationId xmlns:a16="http://schemas.microsoft.com/office/drawing/2014/main" id="{680E1B36-1F42-493F-B4E6-F22EAD16E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820" y="864754"/>
            <a:ext cx="3920836" cy="1960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calculus">
            <a:extLst>
              <a:ext uri="{FF2B5EF4-FFF2-40B4-BE49-F238E27FC236}">
                <a16:creationId xmlns:a16="http://schemas.microsoft.com/office/drawing/2014/main" id="{AE5E333D-13AD-4477-9820-993B43B5F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20" y="3602183"/>
            <a:ext cx="4334452" cy="245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para matrix linear algebra">
            <a:extLst>
              <a:ext uri="{FF2B5EF4-FFF2-40B4-BE49-F238E27FC236}">
                <a16:creationId xmlns:a16="http://schemas.microsoft.com/office/drawing/2014/main" id="{4A065DDA-428F-4141-8414-F18850F6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1431" y="3602183"/>
            <a:ext cx="4705880" cy="2203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7F79D4-B654-4BB4-BDA4-6D369B4C1447}"/>
              </a:ext>
            </a:extLst>
          </p:cNvPr>
          <p:cNvSpPr txBox="1">
            <a:spLocks/>
          </p:cNvSpPr>
          <p:nvPr/>
        </p:nvSpPr>
        <p:spPr>
          <a:xfrm>
            <a:off x="410547" y="100394"/>
            <a:ext cx="10515600" cy="781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Theorical Pillars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948233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6CC8C-12F6-48C0-BF81-9F3E972538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Refresher</a:t>
            </a:r>
          </a:p>
        </p:txBody>
      </p:sp>
    </p:spTree>
    <p:extLst>
      <p:ext uri="{BB962C8B-B14F-4D97-AF65-F5344CB8AC3E}">
        <p14:creationId xmlns:p14="http://schemas.microsoft.com/office/powerpoint/2010/main" val="1579807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5FC706BC-9A54-4BCB-9380-EC0E5C333655}"/>
              </a:ext>
            </a:extLst>
          </p:cNvPr>
          <p:cNvSpPr txBox="1"/>
          <p:nvPr/>
        </p:nvSpPr>
        <p:spPr>
          <a:xfrm>
            <a:off x="350982" y="212436"/>
            <a:ext cx="112221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Probability Refresher: Independent 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4CDAD4C-2B7F-4C0E-AE38-659133E392FC}"/>
                  </a:ext>
                </a:extLst>
              </p:cNvPr>
              <p:cNvSpPr txBox="1"/>
              <p:nvPr/>
            </p:nvSpPr>
            <p:spPr>
              <a:xfrm>
                <a:off x="429892" y="740793"/>
                <a:ext cx="11296073" cy="1062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Event: Outcome of an experiment</a:t>
                </a:r>
              </a:p>
              <a:p>
                <a:endParaRPr lang="en-US" dirty="0"/>
              </a:p>
              <a:p>
                <a:r>
                  <a:rPr lang="en-US" dirty="0"/>
                  <a:t>Probability: A numerical description of how likely is an event to occur.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𝑃𝑟𝑜𝑏𝑎𝑏𝑖𝑙𝑖𝑡𝑦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𝑁𝑢𝑚𝑏𝑒𝑟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𝑡𝑖𝑚𝑒𝑠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𝑜𝑏𝑠𝑒𝑟𝑣𝑒𝑑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𝑇𝑜𝑡𝑎𝑙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𝑂𝑏𝑠𝑒𝑟𝑣𝑎𝑡𝑖𝑜𝑛𝑠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4CDAD4C-2B7F-4C0E-AE38-659133E392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92" y="740793"/>
                <a:ext cx="11296073" cy="1062535"/>
              </a:xfrm>
              <a:prstGeom prst="rect">
                <a:avLst/>
              </a:prstGeom>
              <a:blipFill>
                <a:blip r:embed="rId2"/>
                <a:stretch>
                  <a:fillRect l="-486" t="-3448"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uadroTexto 5">
            <a:extLst>
              <a:ext uri="{FF2B5EF4-FFF2-40B4-BE49-F238E27FC236}">
                <a16:creationId xmlns:a16="http://schemas.microsoft.com/office/drawing/2014/main" id="{DE66352D-6528-4363-9601-0B3F7B1BAA1C}"/>
              </a:ext>
            </a:extLst>
          </p:cNvPr>
          <p:cNvSpPr txBox="1"/>
          <p:nvPr/>
        </p:nvSpPr>
        <p:spPr>
          <a:xfrm>
            <a:off x="463116" y="2015232"/>
            <a:ext cx="531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throw a dice, what’s the probability of observing a 6?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C62A9CC-BD1E-4648-AACB-EF81C6C423E2}"/>
                  </a:ext>
                </a:extLst>
              </p:cNvPr>
              <p:cNvSpPr/>
              <p:nvPr/>
            </p:nvSpPr>
            <p:spPr>
              <a:xfrm>
                <a:off x="463116" y="2491093"/>
                <a:ext cx="3708066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𝑓𝑎𝑙𝑙𝑠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𝑆𝑖𝑥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=0.1666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ángulo 6">
                <a:extLst>
                  <a:ext uri="{FF2B5EF4-FFF2-40B4-BE49-F238E27FC236}">
                    <a16:creationId xmlns:a16="http://schemas.microsoft.com/office/drawing/2014/main" id="{1C62A9CC-BD1E-4648-AACB-EF81C6C423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16" y="2491093"/>
                <a:ext cx="3708066" cy="6127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uadroTexto 7">
            <a:extLst>
              <a:ext uri="{FF2B5EF4-FFF2-40B4-BE49-F238E27FC236}">
                <a16:creationId xmlns:a16="http://schemas.microsoft.com/office/drawing/2014/main" id="{84534224-853F-4C33-BFEE-E85DF5FB906C}"/>
              </a:ext>
            </a:extLst>
          </p:cNvPr>
          <p:cNvSpPr txBox="1"/>
          <p:nvPr/>
        </p:nvSpPr>
        <p:spPr>
          <a:xfrm>
            <a:off x="440564" y="4057778"/>
            <a:ext cx="5540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throw a dice, what’s the probability of observing an </a:t>
            </a:r>
          </a:p>
          <a:p>
            <a:r>
              <a:rPr lang="en-US" dirty="0"/>
              <a:t>even number? (Two or Four or Seven)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318974E-D10E-434F-A95B-8D8FB3203325}"/>
                  </a:ext>
                </a:extLst>
              </p:cNvPr>
              <p:cNvSpPr/>
              <p:nvPr/>
            </p:nvSpPr>
            <p:spPr>
              <a:xfrm>
                <a:off x="438770" y="4641373"/>
                <a:ext cx="5065489" cy="6365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𝐷𝑖𝑐𝑒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𝐸𝑣𝑒𝑛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ángulo 8">
                <a:extLst>
                  <a:ext uri="{FF2B5EF4-FFF2-40B4-BE49-F238E27FC236}">
                    <a16:creationId xmlns:a16="http://schemas.microsoft.com/office/drawing/2014/main" id="{A318974E-D10E-434F-A95B-8D8FB32033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0" y="4641373"/>
                <a:ext cx="5065489" cy="6365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adroTexto 9">
            <a:extLst>
              <a:ext uri="{FF2B5EF4-FFF2-40B4-BE49-F238E27FC236}">
                <a16:creationId xmlns:a16="http://schemas.microsoft.com/office/drawing/2014/main" id="{151761E7-4CBA-4587-A966-0BBC428540C0}"/>
              </a:ext>
            </a:extLst>
          </p:cNvPr>
          <p:cNvSpPr txBox="1"/>
          <p:nvPr/>
        </p:nvSpPr>
        <p:spPr>
          <a:xfrm>
            <a:off x="372860" y="5504157"/>
            <a:ext cx="5983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Two events A and B are independent if A occurring doesn’t change the probability of B and vice versa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2500C6A-0704-4335-B010-11CF754BB489}"/>
                  </a:ext>
                </a:extLst>
              </p:cNvPr>
              <p:cNvSpPr txBox="1"/>
              <p:nvPr/>
            </p:nvSpPr>
            <p:spPr>
              <a:xfrm>
                <a:off x="6223247" y="2067077"/>
                <a:ext cx="5779363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If we throw a dice two times, the possible outcomes are:</a:t>
                </a:r>
              </a:p>
              <a:p>
                <a:r>
                  <a:rPr lang="en-US" dirty="0"/>
                  <a:t>{1, 1}, {1, 2}, {1, 3}, {1, 4}, {1, 5}, {1, 6}, {2, 1}, {2, 2}, …, {6, 6}</a:t>
                </a:r>
              </a:p>
              <a:p>
                <a:endParaRPr lang="en-US" dirty="0"/>
              </a:p>
              <a:p>
                <a:r>
                  <a:rPr lang="en-US" dirty="0"/>
                  <a:t>If two events are independent, then the probability of both events happening at the same time is: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/>
                <a:endParaRPr lang="en-US" dirty="0"/>
              </a:p>
              <a:p>
                <a:pPr/>
                <a:r>
                  <a:rPr lang="en-US" dirty="0"/>
                  <a:t>What’s the probability of observing an even number in both throws of the dice</a:t>
                </a:r>
              </a:p>
            </p:txBody>
          </p:sp>
        </mc:Choice>
        <mc:Fallback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2500C6A-0704-4335-B010-11CF754BB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47" y="2067077"/>
                <a:ext cx="5779363" cy="2862322"/>
              </a:xfrm>
              <a:prstGeom prst="rect">
                <a:avLst/>
              </a:prstGeom>
              <a:blipFill>
                <a:blip r:embed="rId5"/>
                <a:stretch>
                  <a:fillRect l="-949" t="-1064" r="-1160" b="-2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06934A4-A3B3-43A0-9BD8-4341AFA9C59B}"/>
                  </a:ext>
                </a:extLst>
              </p:cNvPr>
              <p:cNvSpPr/>
              <p:nvPr/>
            </p:nvSpPr>
            <p:spPr>
              <a:xfrm>
                <a:off x="6223247" y="5140198"/>
                <a:ext cx="2590581" cy="610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ángulo 12">
                <a:extLst>
                  <a:ext uri="{FF2B5EF4-FFF2-40B4-BE49-F238E27FC236}">
                    <a16:creationId xmlns:a16="http://schemas.microsoft.com/office/drawing/2014/main" id="{206934A4-A3B3-43A0-9BD8-4341AFA9C5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247" y="5140198"/>
                <a:ext cx="2590581" cy="6109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Resultado de imagen para venn diagram independent events">
            <a:extLst>
              <a:ext uri="{FF2B5EF4-FFF2-40B4-BE49-F238E27FC236}">
                <a16:creationId xmlns:a16="http://schemas.microsoft.com/office/drawing/2014/main" id="{F74E004F-B71C-4B2C-ADA7-8654BA5EB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8960" y="4714726"/>
            <a:ext cx="253365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A6D0D3A-4159-404F-A1EA-9D1372D4528C}"/>
              </a:ext>
            </a:extLst>
          </p:cNvPr>
          <p:cNvSpPr/>
          <p:nvPr/>
        </p:nvSpPr>
        <p:spPr>
          <a:xfrm>
            <a:off x="429892" y="6437355"/>
            <a:ext cx="1170668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https://math.stackexchange.com/questions/2021474/which-of-these-event-can-be-represented-in-either-a-venn-diagram-and-tree-diagra</a:t>
            </a:r>
            <a:endParaRPr lang="en-US" sz="1600" dirty="0">
              <a:solidFill>
                <a:srgbClr val="00B0F0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FD36FF2-C32A-444C-946D-689AF393E27C}"/>
              </a:ext>
            </a:extLst>
          </p:cNvPr>
          <p:cNvSpPr txBox="1"/>
          <p:nvPr/>
        </p:nvSpPr>
        <p:spPr>
          <a:xfrm>
            <a:off x="463116" y="3195961"/>
            <a:ext cx="5505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events are independent then the probability of A or B: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A813492-5894-4D0B-BC51-E40A78D46388}"/>
                  </a:ext>
                </a:extLst>
              </p:cNvPr>
              <p:cNvSpPr/>
              <p:nvPr/>
            </p:nvSpPr>
            <p:spPr>
              <a:xfrm>
                <a:off x="438770" y="3626869"/>
                <a:ext cx="27884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0A813492-5894-4D0B-BC51-E40A78D4638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770" y="3626869"/>
                <a:ext cx="2788456" cy="369332"/>
              </a:xfrm>
              <a:prstGeom prst="rect">
                <a:avLst/>
              </a:prstGeom>
              <a:blipFill>
                <a:blip r:embed="rId9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7824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9830</TotalTime>
  <Words>3695</Words>
  <Application>Microsoft Office PowerPoint</Application>
  <PresentationFormat>Panorámica</PresentationFormat>
  <Paragraphs>566</Paragraphs>
  <Slides>45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inherit</vt:lpstr>
      <vt:lpstr>Retrospect</vt:lpstr>
      <vt:lpstr>Introduction to Supervised Machine Learning: Classification</vt:lpstr>
      <vt:lpstr>Introduction</vt:lpstr>
      <vt:lpstr>Artificial Intelligence</vt:lpstr>
      <vt:lpstr>Data Science end to end</vt:lpstr>
      <vt:lpstr>Machine Learning Types</vt:lpstr>
      <vt:lpstr>Setup</vt:lpstr>
      <vt:lpstr>Presentación de PowerPoint</vt:lpstr>
      <vt:lpstr>Probability Refresher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Classification with Discrete Predictors (PD)</vt:lpstr>
      <vt:lpstr>Classification D.P.: Titanic Dataset</vt:lpstr>
      <vt:lpstr>Classification (DP): Solving Titanic Dataset Using Bayes W/O Predictors</vt:lpstr>
      <vt:lpstr>Classification (DP): Solving Titanic Dataset Using Bayes, One Predictor (Sex)</vt:lpstr>
      <vt:lpstr>Classification (DP): Solving Titanic Dataset Using Bayes, One Predictor</vt:lpstr>
      <vt:lpstr>Classification (DP): Solving Titanic Dataset Using Bayes, One Predictor (Pclass)</vt:lpstr>
      <vt:lpstr>Classification (DP): Solving Titanic Dataset Using Bayes, One Predictor (Pclass)</vt:lpstr>
      <vt:lpstr>Classification (DP): Solving Titanic Dataset Using Bayes, Two Predictors (Pclass,Sex)</vt:lpstr>
      <vt:lpstr>Presentación de PowerPoint</vt:lpstr>
      <vt:lpstr>Presentación de PowerPoint</vt:lpstr>
      <vt:lpstr>Presentación de PowerPoint</vt:lpstr>
      <vt:lpstr>Naïve Bayes: Simplifying things</vt:lpstr>
      <vt:lpstr>Presentación de PowerPoint</vt:lpstr>
      <vt:lpstr>Presentación de PowerPoint</vt:lpstr>
      <vt:lpstr>Presentación de PowerPoint</vt:lpstr>
      <vt:lpstr>Logistic Regression (Binary classification)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KNN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Supervised Machine Learning: Regression</dc:title>
  <dc:creator>Luis Angel Galaviz Alejos</dc:creator>
  <cp:lastModifiedBy>Luis Angel Galaviz Alejos</cp:lastModifiedBy>
  <cp:revision>448</cp:revision>
  <dcterms:created xsi:type="dcterms:W3CDTF">2019-04-07T21:45:40Z</dcterms:created>
  <dcterms:modified xsi:type="dcterms:W3CDTF">2020-02-22T07:16:51Z</dcterms:modified>
</cp:coreProperties>
</file>